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Helvetica Neue"/>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HelveticaNeue-bold.fntdata"/><Relationship Id="rId25" Type="http://schemas.openxmlformats.org/officeDocument/2006/relationships/font" Target="fonts/HelveticaNeue-regular.fntdata"/><Relationship Id="rId28" Type="http://schemas.openxmlformats.org/officeDocument/2006/relationships/font" Target="fonts/HelveticaNeue-boldItalic.fntdata"/><Relationship Id="rId27" Type="http://schemas.openxmlformats.org/officeDocument/2006/relationships/font" Target="fonts/HelveticaNeue-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etworks.skewed.de/net/facebook_organizations?fbclid=IwAR1vrnC9FSOtkUBrY2sUrslMBzm9qRZ90NTv9JHlxM7onq39zfzEzkhJE-E#fn:icon"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a2f164609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a2f164609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a78fe32d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a78fe32d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a2ed9a8a12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a2ed9a8a12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a78fe32db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a78fe32db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a309d638f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a309d638f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a309d638f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a309d638f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a2ed9a8a12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a2ed9a8a12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a309d638f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a309d638f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a038c28536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a038c28536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no" sz="1800">
                <a:solidFill>
                  <a:srgbClr val="595959"/>
                </a:solidFill>
              </a:rPr>
              <a:t>Removal of key employes</a:t>
            </a:r>
            <a:endParaRPr sz="18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no" sz="1800">
                <a:solidFill>
                  <a:srgbClr val="595959"/>
                </a:solidFill>
              </a:rPr>
              <a:t>Effect on each model</a:t>
            </a:r>
            <a:endParaRPr sz="1800">
              <a:solidFill>
                <a:srgbClr val="595959"/>
              </a:solidFill>
            </a:endParaRPr>
          </a:p>
          <a:p>
            <a:pPr indent="0" lvl="0" marL="0" rtl="0" algn="l">
              <a:spcBef>
                <a:spcPts val="120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9b80dd71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9b80dd71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human behaviour is very unpredictable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a2ed9a8a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a2ed9a8a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a038c2853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a038c2853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241300" rtl="0" algn="l">
              <a:lnSpc>
                <a:spcPct val="115000"/>
              </a:lnSpc>
              <a:spcBef>
                <a:spcPts val="0"/>
              </a:spcBef>
              <a:spcAft>
                <a:spcPts val="0"/>
              </a:spcAft>
              <a:buNone/>
            </a:pPr>
            <a:r>
              <a:rPr lang="no" sz="1200">
                <a:solidFill>
                  <a:schemeClr val="dk1"/>
                </a:solidFill>
              </a:rPr>
              <a:t>Extra:</a:t>
            </a:r>
            <a:endParaRPr sz="1200">
              <a:solidFill>
                <a:schemeClr val="dk1"/>
              </a:solidFill>
            </a:endParaRPr>
          </a:p>
          <a:p>
            <a:pPr indent="0" lvl="0" marL="241300" rtl="0" algn="l">
              <a:lnSpc>
                <a:spcPct val="115000"/>
              </a:lnSpc>
              <a:spcBef>
                <a:spcPts val="1600"/>
              </a:spcBef>
              <a:spcAft>
                <a:spcPts val="1600"/>
              </a:spcAft>
              <a:buClr>
                <a:schemeClr val="dk1"/>
              </a:buClr>
              <a:buSzPts val="1100"/>
              <a:buFont typeface="Arial"/>
              <a:buNone/>
            </a:pPr>
            <a:r>
              <a:rPr lang="no" sz="1200">
                <a:solidFill>
                  <a:schemeClr val="dk1"/>
                </a:solidFill>
              </a:rPr>
              <a:t>Six networks of friendships among users on Facebook who indicated employment at one of the target corporation. Companies range in size from small to large. Only edges between employees at the same company are included in a given snapshot.</a:t>
            </a:r>
            <a:r>
              <a:rPr lang="no" sz="1200">
                <a:solidFill>
                  <a:schemeClr val="dk1"/>
                </a:solidFill>
                <a:uFill>
                  <a:noFill/>
                </a:uFill>
                <a:hlinkClick r:id="rId2">
                  <a:extLst>
                    <a:ext uri="{A12FA001-AC4F-418D-AE19-62706E023703}">
                      <ahyp:hlinkClr val="tx"/>
                    </a:ext>
                  </a:extLst>
                </a:hlinkClick>
              </a:rPr>
              <a:t>1</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a2f164609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a2f164609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241300" rtl="0" algn="l">
              <a:lnSpc>
                <a:spcPct val="115000"/>
              </a:lnSpc>
              <a:spcBef>
                <a:spcPts val="0"/>
              </a:spcBef>
              <a:spcAft>
                <a:spcPts val="160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a2f164609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a2f164609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95e737b48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95e737b48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sz="1200">
                <a:solidFill>
                  <a:schemeClr val="dk1"/>
                </a:solidFill>
              </a:rPr>
              <a:t>Average Path Length: T</a:t>
            </a:r>
            <a:r>
              <a:rPr lang="no" sz="1200">
                <a:solidFill>
                  <a:schemeClr val="dk1"/>
                </a:solidFill>
              </a:rPr>
              <a:t>he sum of the lengths of all shortest paths in a network over the total number of such paths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no" sz="1200">
                <a:solidFill>
                  <a:schemeClr val="dk1"/>
                </a:solidFill>
              </a:rPr>
              <a:t>Average shortest-path length is defined as the average number of steps along the shortest paths for all possible pairs of network nodes. It is a measure of the efficiency of information or mass transport on a network.</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no" sz="1200">
                <a:solidFill>
                  <a:schemeClr val="dk1"/>
                </a:solidFill>
              </a:rPr>
              <a:t>why is this important to know for us? shorter average path -&gt; a faster spreading </a:t>
            </a:r>
            <a:r>
              <a:rPr lang="no" sz="1200">
                <a:solidFill>
                  <a:schemeClr val="dk1"/>
                </a:solidFill>
              </a:rPr>
              <a:t>rumour,</a:t>
            </a:r>
            <a:r>
              <a:rPr lang="no" sz="1200">
                <a:solidFill>
                  <a:schemeClr val="dk1"/>
                </a:solidFill>
              </a:rPr>
              <a:t> since it takes fewer steps for a rumour to spread from one </a:t>
            </a:r>
            <a:r>
              <a:rPr lang="no" sz="1200">
                <a:solidFill>
                  <a:schemeClr val="dk1"/>
                </a:solidFill>
              </a:rPr>
              <a:t>person</a:t>
            </a:r>
            <a:r>
              <a:rPr lang="no" sz="1200">
                <a:solidFill>
                  <a:schemeClr val="dk1"/>
                </a:solidFill>
              </a:rPr>
              <a:t> to another. can a rumour go viral in our </a:t>
            </a:r>
            <a:r>
              <a:rPr lang="no" sz="1200">
                <a:solidFill>
                  <a:schemeClr val="dk1"/>
                </a:solidFill>
              </a:rPr>
              <a:t>network</a:t>
            </a:r>
            <a:r>
              <a:rPr lang="no" sz="1200">
                <a:solidFill>
                  <a:schemeClr val="dk1"/>
                </a:solidFill>
              </a:rPr>
              <a: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no" sz="1200">
                <a:solidFill>
                  <a:schemeClr val="dk1"/>
                </a:solidFill>
              </a:rPr>
              <a:t>help us to see if there are some points in the network that we can target in order to slow down </a:t>
            </a:r>
            <a:r>
              <a:rPr lang="no" sz="1200">
                <a:solidFill>
                  <a:schemeClr val="dk1"/>
                </a:solidFill>
              </a:rPr>
              <a:t>rumour</a:t>
            </a:r>
            <a:r>
              <a:rPr lang="no" sz="1200">
                <a:solidFill>
                  <a:schemeClr val="dk1"/>
                </a:solidFill>
              </a:rPr>
              <a:t> spreading/ stop it </a:t>
            </a:r>
            <a:r>
              <a:rPr lang="no" sz="1200">
                <a:solidFill>
                  <a:schemeClr val="dk1"/>
                </a:solidFill>
              </a:rPr>
              <a:t>completely</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no" sz="1200">
                <a:solidFill>
                  <a:schemeClr val="dk1"/>
                </a:solidFill>
              </a:rPr>
              <a:t>in our network the average path of 3 is relatively low-&gt; rumour should spread quite fast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no" sz="1200">
                <a:solidFill>
                  <a:schemeClr val="dk1"/>
                </a:solidFill>
              </a:rPr>
              <a:t>degree of a node: is the number of </a:t>
            </a:r>
            <a:r>
              <a:rPr lang="no" sz="1200">
                <a:solidFill>
                  <a:schemeClr val="dk1"/>
                </a:solidFill>
              </a:rPr>
              <a:t>connections/edges</a:t>
            </a:r>
            <a:r>
              <a:rPr lang="no" sz="1200">
                <a:solidFill>
                  <a:schemeClr val="dk1"/>
                </a:solidFill>
              </a:rPr>
              <a:t> it has to other nodes in the network). It's a measure of the node's connectivity within the graph.</a:t>
            </a:r>
            <a:endParaRPr sz="1200">
              <a:solidFill>
                <a:schemeClr val="dk1"/>
              </a:solidFill>
            </a:endParaRPr>
          </a:p>
          <a:p>
            <a:pPr indent="0" lvl="0" marL="0" rtl="0" algn="l">
              <a:spcBef>
                <a:spcPts val="0"/>
              </a:spcBef>
              <a:spcAft>
                <a:spcPts val="0"/>
              </a:spcAft>
              <a:buNone/>
            </a:pPr>
            <a:r>
              <a:rPr lang="no" sz="1200">
                <a:solidFill>
                  <a:schemeClr val="dk1"/>
                </a:solidFill>
              </a:rPr>
              <a:t>Average degree: </a:t>
            </a:r>
            <a:r>
              <a:rPr i="1" lang="no" sz="1000">
                <a:solidFill>
                  <a:schemeClr val="dk1"/>
                </a:solidFill>
              </a:rPr>
              <a:t>k</a:t>
            </a:r>
            <a:r>
              <a:rPr lang="no" sz="1000">
                <a:solidFill>
                  <a:schemeClr val="dk1"/>
                </a:solidFill>
              </a:rPr>
              <a:t> ̄ = 2|</a:t>
            </a:r>
            <a:r>
              <a:rPr i="1" lang="no" sz="1000">
                <a:solidFill>
                  <a:schemeClr val="dk1"/>
                </a:solidFill>
              </a:rPr>
              <a:t>E</a:t>
            </a:r>
            <a:r>
              <a:rPr lang="no" sz="1000">
                <a:solidFill>
                  <a:schemeClr val="dk1"/>
                </a:solidFill>
              </a:rPr>
              <a:t>|/|</a:t>
            </a:r>
            <a:r>
              <a:rPr i="1" lang="no" sz="1000">
                <a:solidFill>
                  <a:schemeClr val="dk1"/>
                </a:solidFill>
              </a:rPr>
              <a:t>V</a:t>
            </a:r>
            <a:r>
              <a:rPr lang="no" sz="1000">
                <a:solidFill>
                  <a:schemeClr val="dk1"/>
                </a:solidFill>
              </a:rPr>
              <a:t>|. The average degree of a network is twice the number of edges divided by the number of nodes. Why twice? Because each edge increases by one the degree of the two nodes it connects (from the book). </a:t>
            </a:r>
            <a:endParaRPr sz="1000">
              <a:solidFill>
                <a:schemeClr val="dk1"/>
              </a:solidFill>
            </a:endParaRPr>
          </a:p>
          <a:p>
            <a:pPr indent="0" lvl="0" marL="0" rtl="0" algn="l">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Char char="-"/>
            </a:pPr>
            <a:r>
              <a:rPr lang="no" sz="1200">
                <a:solidFill>
                  <a:schemeClr val="dk1"/>
                </a:solidFill>
              </a:rPr>
              <a:t>what does it tell us? The average degree measures the average number of connections or friends each individual has in the network. Individuals with a higher degree have more friends, and they can potentially spread information to a larger audience.</a:t>
            </a:r>
            <a:endParaRPr sz="1200">
              <a:solidFill>
                <a:schemeClr val="dk1"/>
              </a:solidFill>
            </a:endParaRPr>
          </a:p>
          <a:p>
            <a:pPr indent="-304800" lvl="0" marL="457200" rtl="0" algn="l">
              <a:spcBef>
                <a:spcPts val="0"/>
              </a:spcBef>
              <a:spcAft>
                <a:spcPts val="0"/>
              </a:spcAft>
              <a:buClr>
                <a:schemeClr val="dk1"/>
              </a:buClr>
              <a:buSzPts val="1200"/>
              <a:buChar char="-"/>
            </a:pPr>
            <a:r>
              <a:rPr lang="no" sz="1200">
                <a:solidFill>
                  <a:schemeClr val="dk1"/>
                </a:solidFill>
              </a:rPr>
              <a:t>average degree of 27 implies a relatively dense and interconnected network</a:t>
            </a:r>
            <a:endParaRPr sz="12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no">
                <a:solidFill>
                  <a:schemeClr val="dk1"/>
                </a:solidFill>
              </a:rPr>
              <a:t>Density: 0.019</a:t>
            </a:r>
            <a:endParaRPr>
              <a:solidFill>
                <a:schemeClr val="dk1"/>
              </a:solidFill>
            </a:endParaRPr>
          </a:p>
          <a:p>
            <a:pPr indent="-298450" lvl="0" marL="457200" rtl="0" algn="l">
              <a:spcBef>
                <a:spcPts val="0"/>
              </a:spcBef>
              <a:spcAft>
                <a:spcPts val="0"/>
              </a:spcAft>
              <a:buClr>
                <a:schemeClr val="dk1"/>
              </a:buClr>
              <a:buSzPts val="1100"/>
              <a:buChar char="-"/>
            </a:pPr>
            <a:r>
              <a:rPr lang="no">
                <a:solidFill>
                  <a:schemeClr val="dk1"/>
                </a:solidFill>
              </a:rPr>
              <a:t>Density is very low, however this is almost always the case for large real networks.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no">
                <a:solidFill>
                  <a:schemeClr val="dk1"/>
                </a:solidFill>
              </a:rPr>
              <a:t>Diameter: </a:t>
            </a:r>
            <a:r>
              <a:rPr lang="no" sz="1000">
                <a:solidFill>
                  <a:schemeClr val="dk1"/>
                </a:solidFill>
              </a:rPr>
              <a:t>The length of the longest shortest path in a network(book). </a:t>
            </a:r>
            <a:endParaRPr sz="1000">
              <a:solidFill>
                <a:schemeClr val="dk1"/>
              </a:solidFill>
            </a:endParaRPr>
          </a:p>
          <a:p>
            <a:pPr indent="-292100" lvl="0" marL="457200" rtl="0" algn="l">
              <a:spcBef>
                <a:spcPts val="0"/>
              </a:spcBef>
              <a:spcAft>
                <a:spcPts val="0"/>
              </a:spcAft>
              <a:buClr>
                <a:schemeClr val="dk1"/>
              </a:buClr>
              <a:buSzPts val="1000"/>
              <a:buChar char="-"/>
            </a:pPr>
            <a:r>
              <a:rPr lang="no" sz="1000">
                <a:solidFill>
                  <a:schemeClr val="dk1"/>
                </a:solidFill>
              </a:rPr>
              <a:t>diameter of 7 is relatively low</a:t>
            </a:r>
            <a:endParaRPr sz="1000">
              <a:solidFill>
                <a:schemeClr val="dk1"/>
              </a:solidFill>
            </a:endParaRPr>
          </a:p>
          <a:p>
            <a:pPr indent="-285750" lvl="0" marL="457200" rtl="0" algn="l">
              <a:spcBef>
                <a:spcPts val="0"/>
              </a:spcBef>
              <a:spcAft>
                <a:spcPts val="0"/>
              </a:spcAft>
              <a:buClr>
                <a:schemeClr val="dk1"/>
              </a:buClr>
              <a:buSzPts val="900"/>
              <a:buChar char="-"/>
            </a:pPr>
            <a:r>
              <a:rPr lang="no">
                <a:solidFill>
                  <a:schemeClr val="dk1"/>
                </a:solidFill>
              </a:rPr>
              <a:t>This means that information or rumors can potentially spread quite efficiently because most individuals are relatively closely connected</a:t>
            </a:r>
            <a:endParaRPr>
              <a:solidFill>
                <a:schemeClr val="dk1"/>
              </a:solidFill>
            </a:endParaRPr>
          </a:p>
          <a:p>
            <a:pPr indent="0" lvl="0" marL="0" rtl="0" algn="l">
              <a:spcBef>
                <a:spcPts val="0"/>
              </a:spcBef>
              <a:spcAft>
                <a:spcPts val="0"/>
              </a:spcAft>
              <a:buNone/>
            </a:pPr>
            <a:r>
              <a:rPr lang="no">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no" sz="1200">
                <a:solidFill>
                  <a:schemeClr val="dk1"/>
                </a:solidFill>
              </a:rPr>
              <a:t>Extra:</a:t>
            </a:r>
            <a:br>
              <a:rPr lang="no" sz="1200">
                <a:solidFill>
                  <a:schemeClr val="dk1"/>
                </a:solidFill>
              </a:rPr>
            </a:br>
            <a:r>
              <a:rPr lang="no" sz="1000">
                <a:solidFill>
                  <a:srgbClr val="434343"/>
                </a:solidFill>
              </a:rPr>
              <a:t>Clustering coefficients standard deviation: 0.1921</a:t>
            </a:r>
            <a:endParaRPr sz="1000">
              <a:solidFill>
                <a:srgbClr val="434343"/>
              </a:solidFill>
            </a:endParaRPr>
          </a:p>
          <a:p>
            <a:pPr indent="0" lvl="0" marL="0" rtl="0" algn="l">
              <a:lnSpc>
                <a:spcPct val="115000"/>
              </a:lnSpc>
              <a:spcBef>
                <a:spcPts val="0"/>
              </a:spcBef>
              <a:spcAft>
                <a:spcPts val="0"/>
              </a:spcAft>
              <a:buClr>
                <a:schemeClr val="dk1"/>
              </a:buClr>
              <a:buSzPts val="1100"/>
              <a:buFont typeface="Arial"/>
              <a:buNone/>
            </a:pPr>
            <a:r>
              <a:rPr lang="no" sz="1000">
                <a:solidFill>
                  <a:srgbClr val="434343"/>
                </a:solidFill>
              </a:rPr>
              <a:t>Average clustering 0.4211</a:t>
            </a:r>
            <a:endParaRPr sz="1000">
              <a:solidFill>
                <a:srgbClr val="434343"/>
              </a:solidFill>
            </a:endParaRPr>
          </a:p>
          <a:p>
            <a:pPr indent="0" lvl="0" marL="0" rtl="0" algn="l">
              <a:lnSpc>
                <a:spcPct val="115000"/>
              </a:lnSpc>
              <a:spcBef>
                <a:spcPts val="1200"/>
              </a:spcBef>
              <a:spcAft>
                <a:spcPts val="0"/>
              </a:spcAft>
              <a:buClr>
                <a:schemeClr val="dk1"/>
              </a:buClr>
              <a:buSzPts val="1100"/>
              <a:buFont typeface="Arial"/>
              <a:buNone/>
            </a:pPr>
            <a:r>
              <a:rPr lang="no" sz="1000">
                <a:solidFill>
                  <a:srgbClr val="434343"/>
                </a:solidFill>
              </a:rPr>
              <a:t>Random walk mixing time: 0.2992</a:t>
            </a:r>
            <a:endParaRPr sz="1000">
              <a:solidFill>
                <a:srgbClr val="434343"/>
              </a:solidFill>
            </a:endParaRPr>
          </a:p>
          <a:p>
            <a:pPr indent="0" lvl="0" marL="0" rtl="0" algn="l">
              <a:lnSpc>
                <a:spcPct val="115000"/>
              </a:lnSpc>
              <a:spcBef>
                <a:spcPts val="1200"/>
              </a:spcBef>
              <a:spcAft>
                <a:spcPts val="0"/>
              </a:spcAft>
              <a:buClr>
                <a:schemeClr val="dk1"/>
              </a:buClr>
              <a:buSzPts val="1100"/>
              <a:buFont typeface="Arial"/>
              <a:buNone/>
            </a:pPr>
            <a:r>
              <a:rPr lang="no" sz="1000">
                <a:solidFill>
                  <a:srgbClr val="434343"/>
                </a:solidFill>
              </a:rPr>
              <a:t>Assortativity coefficient: 0.1123</a:t>
            </a:r>
            <a:endParaRPr sz="1000">
              <a:solidFill>
                <a:srgbClr val="434343"/>
              </a:solidFill>
            </a:endParaRPr>
          </a:p>
          <a:p>
            <a:pPr indent="0" lvl="0" marL="0" rtl="0" algn="l">
              <a:spcBef>
                <a:spcPts val="120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95e737b48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95e737b48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a309d638f2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a309d638f2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Shifted powerlaw?</a:t>
            </a:r>
            <a:endParaRPr/>
          </a:p>
          <a:p>
            <a:pPr indent="-298450" lvl="0" marL="457200" rtl="0" algn="l">
              <a:spcBef>
                <a:spcPts val="0"/>
              </a:spcBef>
              <a:spcAft>
                <a:spcPts val="0"/>
              </a:spcAft>
              <a:buSzPts val="1100"/>
              <a:buChar char="-"/>
            </a:pPr>
            <a:r>
              <a:rPr lang="no"/>
              <a:t>All people have a minimum of 2 friends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a2ed9a8a12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a2ed9a8a12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o"/>
              <a:t>limited infection chances modeled as SIR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a309d638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a309d638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n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6845" l="3254" r="2954" t="6836"/>
          <a:stretch/>
        </p:blipFill>
        <p:spPr>
          <a:xfrm>
            <a:off x="0" y="388600"/>
            <a:ext cx="8471649" cy="4754899"/>
          </a:xfrm>
          <a:prstGeom prst="rect">
            <a:avLst/>
          </a:prstGeom>
          <a:noFill/>
          <a:ln>
            <a:noFill/>
          </a:ln>
        </p:spPr>
      </p:pic>
      <p:sp>
        <p:nvSpPr>
          <p:cNvPr id="55" name="Google Shape;55;p13"/>
          <p:cNvSpPr txBox="1"/>
          <p:nvPr/>
        </p:nvSpPr>
        <p:spPr>
          <a:xfrm>
            <a:off x="541200" y="475050"/>
            <a:ext cx="4030800" cy="7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o" sz="2200">
                <a:solidFill>
                  <a:srgbClr val="0F5191"/>
                </a:solidFill>
                <a:latin typeface="Helvetica Neue"/>
                <a:ea typeface="Helvetica Neue"/>
                <a:cs typeface="Helvetica Neue"/>
                <a:sym typeface="Helvetica Neue"/>
              </a:rPr>
              <a:t>Information Spread in Corporate Social Networks</a:t>
            </a:r>
            <a:endParaRPr b="1" sz="2200">
              <a:solidFill>
                <a:srgbClr val="0F5191"/>
              </a:solidFill>
              <a:latin typeface="Helvetica Neue"/>
              <a:ea typeface="Helvetica Neue"/>
              <a:cs typeface="Helvetica Neue"/>
              <a:sym typeface="Helvetica Neue"/>
            </a:endParaRPr>
          </a:p>
          <a:p>
            <a:pPr indent="0" lvl="0" marL="0" rtl="0" algn="l">
              <a:spcBef>
                <a:spcPts val="0"/>
              </a:spcBef>
              <a:spcAft>
                <a:spcPts val="0"/>
              </a:spcAft>
              <a:buNone/>
            </a:pPr>
            <a:r>
              <a:t/>
            </a:r>
            <a:endParaRPr>
              <a:solidFill>
                <a:srgbClr val="3074B8"/>
              </a:solidFill>
              <a:latin typeface="Helvetica Neue"/>
              <a:ea typeface="Helvetica Neue"/>
              <a:cs typeface="Helvetica Neue"/>
              <a:sym typeface="Helvetica Neue"/>
            </a:endParaRPr>
          </a:p>
        </p:txBody>
      </p:sp>
      <p:sp>
        <p:nvSpPr>
          <p:cNvPr id="56" name="Google Shape;56;p13"/>
          <p:cNvSpPr txBox="1"/>
          <p:nvPr/>
        </p:nvSpPr>
        <p:spPr>
          <a:xfrm>
            <a:off x="541200" y="1259250"/>
            <a:ext cx="1814400" cy="3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no" sz="1200">
                <a:solidFill>
                  <a:srgbClr val="3074B8"/>
                </a:solidFill>
                <a:latin typeface="Helvetica Neue"/>
                <a:ea typeface="Helvetica Neue"/>
                <a:cs typeface="Helvetica Neue"/>
                <a:sym typeface="Helvetica Neue"/>
              </a:rPr>
              <a:t>NETWORK ANALYSIS</a:t>
            </a:r>
            <a:endParaRPr b="1" sz="1600">
              <a:solidFill>
                <a:srgbClr val="3074B8"/>
              </a:solidFill>
            </a:endParaRPr>
          </a:p>
        </p:txBody>
      </p:sp>
      <p:sp>
        <p:nvSpPr>
          <p:cNvPr id="57" name="Google Shape;57;p13"/>
          <p:cNvSpPr txBox="1"/>
          <p:nvPr/>
        </p:nvSpPr>
        <p:spPr>
          <a:xfrm>
            <a:off x="541200" y="1531100"/>
            <a:ext cx="21705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o" sz="800">
                <a:solidFill>
                  <a:srgbClr val="3074B8"/>
                </a:solidFill>
              </a:rPr>
              <a:t>Ida Ugilt Wennergaard</a:t>
            </a:r>
            <a:endParaRPr sz="800">
              <a:solidFill>
                <a:srgbClr val="3074B8"/>
              </a:solidFill>
            </a:endParaRPr>
          </a:p>
          <a:p>
            <a:pPr indent="0" lvl="0" marL="0" rtl="0" algn="l">
              <a:spcBef>
                <a:spcPts val="0"/>
              </a:spcBef>
              <a:spcAft>
                <a:spcPts val="0"/>
              </a:spcAft>
              <a:buNone/>
            </a:pPr>
            <a:r>
              <a:rPr lang="no" sz="800">
                <a:solidFill>
                  <a:srgbClr val="3074B8"/>
                </a:solidFill>
              </a:rPr>
              <a:t>Julie Langeland Hagen</a:t>
            </a:r>
            <a:endParaRPr sz="800">
              <a:solidFill>
                <a:srgbClr val="3074B8"/>
              </a:solidFill>
            </a:endParaRPr>
          </a:p>
          <a:p>
            <a:pPr indent="0" lvl="0" marL="0" rtl="0" algn="l">
              <a:spcBef>
                <a:spcPts val="0"/>
              </a:spcBef>
              <a:spcAft>
                <a:spcPts val="0"/>
              </a:spcAft>
              <a:buNone/>
            </a:pPr>
            <a:r>
              <a:rPr lang="no" sz="800">
                <a:solidFill>
                  <a:srgbClr val="3074B8"/>
                </a:solidFill>
              </a:rPr>
              <a:t>Sander Engel Thilo</a:t>
            </a:r>
            <a:endParaRPr sz="800">
              <a:solidFill>
                <a:srgbClr val="3074B8"/>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2552100" y="436700"/>
            <a:ext cx="40398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no">
                <a:solidFill>
                  <a:srgbClr val="0F5191"/>
                </a:solidFill>
              </a:rPr>
              <a:t>Classical Reinforcement</a:t>
            </a:r>
            <a:endParaRPr b="1">
              <a:solidFill>
                <a:srgbClr val="0F5191"/>
              </a:solidFill>
            </a:endParaRPr>
          </a:p>
        </p:txBody>
      </p:sp>
      <p:pic>
        <p:nvPicPr>
          <p:cNvPr id="130" name="Google Shape;130;p22"/>
          <p:cNvPicPr preferRelativeResize="0"/>
          <p:nvPr/>
        </p:nvPicPr>
        <p:blipFill>
          <a:blip r:embed="rId3">
            <a:alphaModFix/>
          </a:blip>
          <a:stretch>
            <a:fillRect/>
          </a:stretch>
        </p:blipFill>
        <p:spPr>
          <a:xfrm>
            <a:off x="1501753" y="1009400"/>
            <a:ext cx="6038052" cy="3818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ph type="title"/>
          </p:nvPr>
        </p:nvSpPr>
        <p:spPr>
          <a:xfrm>
            <a:off x="2552100" y="436700"/>
            <a:ext cx="40398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no">
                <a:solidFill>
                  <a:srgbClr val="0F5191"/>
                </a:solidFill>
              </a:rPr>
              <a:t>Classical Reinforcement</a:t>
            </a:r>
            <a:endParaRPr b="1">
              <a:solidFill>
                <a:srgbClr val="0F5191"/>
              </a:solidFill>
            </a:endParaRPr>
          </a:p>
        </p:txBody>
      </p:sp>
      <p:pic>
        <p:nvPicPr>
          <p:cNvPr id="136" name="Google Shape;136;p23"/>
          <p:cNvPicPr preferRelativeResize="0"/>
          <p:nvPr/>
        </p:nvPicPr>
        <p:blipFill>
          <a:blip r:embed="rId3">
            <a:alphaModFix/>
          </a:blip>
          <a:stretch>
            <a:fillRect/>
          </a:stretch>
        </p:blipFill>
        <p:spPr>
          <a:xfrm>
            <a:off x="0" y="1206125"/>
            <a:ext cx="9144000" cy="3048000"/>
          </a:xfrm>
          <a:prstGeom prst="rect">
            <a:avLst/>
          </a:prstGeom>
          <a:noFill/>
          <a:ln>
            <a:noFill/>
          </a:ln>
        </p:spPr>
      </p:pic>
      <p:sp>
        <p:nvSpPr>
          <p:cNvPr id="137" name="Google Shape;137;p23"/>
          <p:cNvSpPr txBox="1"/>
          <p:nvPr/>
        </p:nvSpPr>
        <p:spPr>
          <a:xfrm>
            <a:off x="2905800" y="4349650"/>
            <a:ext cx="3332400" cy="43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no" sz="850">
                <a:solidFill>
                  <a:schemeClr val="dk1"/>
                </a:solidFill>
              </a:rPr>
              <a:t>β: probability of infection for each infected neighbor</a:t>
            </a:r>
            <a:endParaRPr i="1" sz="850">
              <a:solidFill>
                <a:schemeClr val="dk1"/>
              </a:solidFill>
            </a:endParaRPr>
          </a:p>
          <a:p>
            <a:pPr indent="0" lvl="0" marL="0" rtl="0" algn="ctr">
              <a:spcBef>
                <a:spcPts val="0"/>
              </a:spcBef>
              <a:spcAft>
                <a:spcPts val="0"/>
              </a:spcAft>
              <a:buNone/>
            </a:pPr>
            <a:r>
              <a:rPr i="1" lang="no" sz="850">
                <a:solidFill>
                  <a:schemeClr val="dk1"/>
                </a:solidFill>
                <a:highlight>
                  <a:srgbClr val="FFFFFF"/>
                </a:highlight>
              </a:rPr>
              <a:t>γ: time steps before transition to R</a:t>
            </a:r>
            <a:endParaRPr i="1" sz="85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4"/>
          <p:cNvSpPr txBox="1"/>
          <p:nvPr>
            <p:ph type="title"/>
          </p:nvPr>
        </p:nvSpPr>
        <p:spPr>
          <a:xfrm>
            <a:off x="2441850" y="436700"/>
            <a:ext cx="42603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no">
                <a:solidFill>
                  <a:srgbClr val="0F5191"/>
                </a:solidFill>
              </a:rPr>
              <a:t>Threshold Reinforcement</a:t>
            </a:r>
            <a:endParaRPr b="1">
              <a:solidFill>
                <a:srgbClr val="0F5191"/>
              </a:solidFill>
            </a:endParaRPr>
          </a:p>
        </p:txBody>
      </p:sp>
      <p:pic>
        <p:nvPicPr>
          <p:cNvPr id="143" name="Google Shape;143;p24"/>
          <p:cNvPicPr preferRelativeResize="0"/>
          <p:nvPr/>
        </p:nvPicPr>
        <p:blipFill>
          <a:blip r:embed="rId3">
            <a:alphaModFix/>
          </a:blip>
          <a:stretch>
            <a:fillRect/>
          </a:stretch>
        </p:blipFill>
        <p:spPr>
          <a:xfrm>
            <a:off x="2161198" y="1247100"/>
            <a:ext cx="4821599" cy="3412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5"/>
          <p:cNvSpPr txBox="1"/>
          <p:nvPr>
            <p:ph type="title"/>
          </p:nvPr>
        </p:nvSpPr>
        <p:spPr>
          <a:xfrm>
            <a:off x="2441850" y="436700"/>
            <a:ext cx="42603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no">
                <a:solidFill>
                  <a:srgbClr val="0F5191"/>
                </a:solidFill>
              </a:rPr>
              <a:t>Threshold Reinforcement</a:t>
            </a:r>
            <a:endParaRPr b="1">
              <a:solidFill>
                <a:srgbClr val="0F5191"/>
              </a:solidFill>
            </a:endParaRPr>
          </a:p>
        </p:txBody>
      </p:sp>
      <p:pic>
        <p:nvPicPr>
          <p:cNvPr id="149" name="Google Shape;149;p25"/>
          <p:cNvPicPr preferRelativeResize="0"/>
          <p:nvPr/>
        </p:nvPicPr>
        <p:blipFill>
          <a:blip r:embed="rId3">
            <a:alphaModFix/>
          </a:blip>
          <a:stretch>
            <a:fillRect/>
          </a:stretch>
        </p:blipFill>
        <p:spPr>
          <a:xfrm>
            <a:off x="0" y="1339525"/>
            <a:ext cx="9144000" cy="3048000"/>
          </a:xfrm>
          <a:prstGeom prst="rect">
            <a:avLst/>
          </a:prstGeom>
          <a:noFill/>
          <a:ln>
            <a:noFill/>
          </a:ln>
        </p:spPr>
      </p:pic>
      <p:sp>
        <p:nvSpPr>
          <p:cNvPr id="150" name="Google Shape;150;p25"/>
          <p:cNvSpPr txBox="1"/>
          <p:nvPr/>
        </p:nvSpPr>
        <p:spPr>
          <a:xfrm>
            <a:off x="2905800" y="4387525"/>
            <a:ext cx="3332400" cy="43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no" sz="850">
                <a:solidFill>
                  <a:schemeClr val="dk1"/>
                </a:solidFill>
              </a:rPr>
              <a:t>κ: threshold</a:t>
            </a:r>
            <a:endParaRPr i="1" sz="650">
              <a:solidFill>
                <a:schemeClr val="dk1"/>
              </a:solidFill>
            </a:endParaRPr>
          </a:p>
          <a:p>
            <a:pPr indent="0" lvl="0" marL="0" rtl="0" algn="ctr">
              <a:spcBef>
                <a:spcPts val="0"/>
              </a:spcBef>
              <a:spcAft>
                <a:spcPts val="0"/>
              </a:spcAft>
              <a:buNone/>
            </a:pPr>
            <a:r>
              <a:rPr i="1" lang="no" sz="850">
                <a:solidFill>
                  <a:schemeClr val="dk1"/>
                </a:solidFill>
              </a:rPr>
              <a:t>β: probability of infection when threshold is met</a:t>
            </a:r>
            <a:endParaRPr i="1" sz="850">
              <a:solidFill>
                <a:schemeClr val="dk1"/>
              </a:solidFill>
            </a:endParaRPr>
          </a:p>
          <a:p>
            <a:pPr indent="0" lvl="0" marL="0" rtl="0" algn="ctr">
              <a:spcBef>
                <a:spcPts val="0"/>
              </a:spcBef>
              <a:spcAft>
                <a:spcPts val="0"/>
              </a:spcAft>
              <a:buNone/>
            </a:pPr>
            <a:r>
              <a:rPr i="1" lang="no" sz="850">
                <a:solidFill>
                  <a:schemeClr val="dk1"/>
                </a:solidFill>
                <a:highlight>
                  <a:srgbClr val="FFFFFF"/>
                </a:highlight>
              </a:rPr>
              <a:t>γ: time steps before transition to R</a:t>
            </a:r>
            <a:endParaRPr i="1" sz="85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6"/>
          <p:cNvSpPr txBox="1"/>
          <p:nvPr>
            <p:ph type="title"/>
          </p:nvPr>
        </p:nvSpPr>
        <p:spPr>
          <a:xfrm>
            <a:off x="2602050" y="445025"/>
            <a:ext cx="39399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no">
                <a:solidFill>
                  <a:srgbClr val="0F5191"/>
                </a:solidFill>
              </a:rPr>
              <a:t>Cascade Reinforcement</a:t>
            </a:r>
            <a:endParaRPr b="1">
              <a:solidFill>
                <a:srgbClr val="0F5191"/>
              </a:solidFill>
            </a:endParaRPr>
          </a:p>
        </p:txBody>
      </p:sp>
      <p:pic>
        <p:nvPicPr>
          <p:cNvPr id="156" name="Google Shape;156;p26"/>
          <p:cNvPicPr preferRelativeResize="0"/>
          <p:nvPr/>
        </p:nvPicPr>
        <p:blipFill>
          <a:blip r:embed="rId3">
            <a:alphaModFix/>
          </a:blip>
          <a:stretch>
            <a:fillRect/>
          </a:stretch>
        </p:blipFill>
        <p:spPr>
          <a:xfrm>
            <a:off x="0" y="1389550"/>
            <a:ext cx="9144000" cy="3048000"/>
          </a:xfrm>
          <a:prstGeom prst="rect">
            <a:avLst/>
          </a:prstGeom>
          <a:noFill/>
          <a:ln>
            <a:noFill/>
          </a:ln>
        </p:spPr>
      </p:pic>
      <p:sp>
        <p:nvSpPr>
          <p:cNvPr id="157" name="Google Shape;157;p26"/>
          <p:cNvSpPr txBox="1"/>
          <p:nvPr/>
        </p:nvSpPr>
        <p:spPr>
          <a:xfrm>
            <a:off x="2905800" y="4437550"/>
            <a:ext cx="3332400" cy="43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no" sz="850">
                <a:solidFill>
                  <a:schemeClr val="dk1"/>
                </a:solidFill>
              </a:rPr>
              <a:t>β: fraction of infected neighbors needed to infect node</a:t>
            </a:r>
            <a:endParaRPr i="1" sz="850">
              <a:solidFill>
                <a:schemeClr val="dk1"/>
              </a:solidFill>
            </a:endParaRPr>
          </a:p>
          <a:p>
            <a:pPr indent="0" lvl="0" marL="0" rtl="0" algn="ctr">
              <a:spcBef>
                <a:spcPts val="0"/>
              </a:spcBef>
              <a:spcAft>
                <a:spcPts val="0"/>
              </a:spcAft>
              <a:buNone/>
            </a:pPr>
            <a:r>
              <a:rPr i="1" lang="no" sz="850">
                <a:solidFill>
                  <a:schemeClr val="dk1"/>
                </a:solidFill>
                <a:highlight>
                  <a:srgbClr val="FFFFFF"/>
                </a:highlight>
              </a:rPr>
              <a:t>γ: time steps before transition to R</a:t>
            </a:r>
            <a:endParaRPr i="1" sz="85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7"/>
          <p:cNvSpPr txBox="1"/>
          <p:nvPr>
            <p:ph type="title"/>
          </p:nvPr>
        </p:nvSpPr>
        <p:spPr>
          <a:xfrm>
            <a:off x="2079150" y="445025"/>
            <a:ext cx="49857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no">
                <a:solidFill>
                  <a:srgbClr val="0F5191"/>
                </a:solidFill>
              </a:rPr>
              <a:t>Targeting</a:t>
            </a:r>
            <a:r>
              <a:rPr b="1" lang="no">
                <a:solidFill>
                  <a:srgbClr val="0F5191"/>
                </a:solidFill>
              </a:rPr>
              <a:t> Single Key Employee</a:t>
            </a:r>
            <a:endParaRPr b="1">
              <a:solidFill>
                <a:srgbClr val="0F5191"/>
              </a:solidFill>
            </a:endParaRPr>
          </a:p>
        </p:txBody>
      </p:sp>
      <p:pic>
        <p:nvPicPr>
          <p:cNvPr id="163" name="Google Shape;163;p27"/>
          <p:cNvPicPr preferRelativeResize="0"/>
          <p:nvPr/>
        </p:nvPicPr>
        <p:blipFill>
          <a:blip r:embed="rId3">
            <a:alphaModFix/>
          </a:blip>
          <a:stretch>
            <a:fillRect/>
          </a:stretch>
        </p:blipFill>
        <p:spPr>
          <a:xfrm>
            <a:off x="2024688" y="1057500"/>
            <a:ext cx="5094634" cy="3820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8"/>
          <p:cNvSpPr txBox="1"/>
          <p:nvPr>
            <p:ph type="title"/>
          </p:nvPr>
        </p:nvSpPr>
        <p:spPr>
          <a:xfrm>
            <a:off x="2260350" y="453375"/>
            <a:ext cx="46233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no">
                <a:solidFill>
                  <a:srgbClr val="0F5191"/>
                </a:solidFill>
              </a:rPr>
              <a:t>Targeting 10 Key Employees</a:t>
            </a:r>
            <a:endParaRPr b="1">
              <a:solidFill>
                <a:srgbClr val="0F5191"/>
              </a:solidFill>
            </a:endParaRPr>
          </a:p>
        </p:txBody>
      </p:sp>
      <p:pic>
        <p:nvPicPr>
          <p:cNvPr id="169" name="Google Shape;169;p28"/>
          <p:cNvPicPr preferRelativeResize="0"/>
          <p:nvPr/>
        </p:nvPicPr>
        <p:blipFill rotWithShape="1">
          <a:blip r:embed="rId3">
            <a:alphaModFix/>
          </a:blip>
          <a:srcRect b="0" l="1506" r="0" t="0"/>
          <a:stretch/>
        </p:blipFill>
        <p:spPr>
          <a:xfrm>
            <a:off x="0" y="1098550"/>
            <a:ext cx="9144000" cy="2946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9"/>
          <p:cNvSpPr txBox="1"/>
          <p:nvPr>
            <p:ph type="title"/>
          </p:nvPr>
        </p:nvSpPr>
        <p:spPr>
          <a:xfrm>
            <a:off x="3435750" y="436700"/>
            <a:ext cx="2272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no">
                <a:solidFill>
                  <a:srgbClr val="0F5191"/>
                </a:solidFill>
              </a:rPr>
              <a:t>Immunization</a:t>
            </a:r>
            <a:endParaRPr b="1">
              <a:solidFill>
                <a:srgbClr val="0F5191"/>
              </a:solidFill>
            </a:endParaRPr>
          </a:p>
        </p:txBody>
      </p:sp>
      <p:pic>
        <p:nvPicPr>
          <p:cNvPr id="175" name="Google Shape;175;p29"/>
          <p:cNvPicPr preferRelativeResize="0"/>
          <p:nvPr/>
        </p:nvPicPr>
        <p:blipFill>
          <a:blip r:embed="rId3">
            <a:alphaModFix/>
          </a:blip>
          <a:stretch>
            <a:fillRect/>
          </a:stretch>
        </p:blipFill>
        <p:spPr>
          <a:xfrm>
            <a:off x="152400" y="1161800"/>
            <a:ext cx="8839200" cy="2946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30"/>
          <p:cNvPicPr preferRelativeResize="0"/>
          <p:nvPr/>
        </p:nvPicPr>
        <p:blipFill rotWithShape="1">
          <a:blip r:embed="rId3">
            <a:alphaModFix/>
          </a:blip>
          <a:srcRect b="18994" l="17688" r="22531" t="9679"/>
          <a:stretch/>
        </p:blipFill>
        <p:spPr>
          <a:xfrm>
            <a:off x="0" y="0"/>
            <a:ext cx="6984602" cy="5054049"/>
          </a:xfrm>
          <a:prstGeom prst="rect">
            <a:avLst/>
          </a:prstGeom>
          <a:noFill/>
          <a:ln>
            <a:noFill/>
          </a:ln>
        </p:spPr>
      </p:pic>
      <p:sp>
        <p:nvSpPr>
          <p:cNvPr id="181" name="Google Shape;181;p30"/>
          <p:cNvSpPr txBox="1"/>
          <p:nvPr>
            <p:ph type="title"/>
          </p:nvPr>
        </p:nvSpPr>
        <p:spPr>
          <a:xfrm>
            <a:off x="2631300" y="1226775"/>
            <a:ext cx="1940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no">
                <a:solidFill>
                  <a:srgbClr val="0F5191"/>
                </a:solidFill>
              </a:rPr>
              <a:t>Limitations</a:t>
            </a:r>
            <a:endParaRPr b="1">
              <a:solidFill>
                <a:srgbClr val="0F5191"/>
              </a:solidFill>
            </a:endParaRPr>
          </a:p>
        </p:txBody>
      </p:sp>
      <p:sp>
        <p:nvSpPr>
          <p:cNvPr id="182" name="Google Shape;182;p30"/>
          <p:cNvSpPr txBox="1"/>
          <p:nvPr>
            <p:ph idx="1" type="body"/>
          </p:nvPr>
        </p:nvSpPr>
        <p:spPr>
          <a:xfrm>
            <a:off x="2442875" y="1799475"/>
            <a:ext cx="4050300" cy="11166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Font typeface="Helvetica Neue"/>
              <a:buChar char="-"/>
            </a:pPr>
            <a:r>
              <a:rPr lang="no" sz="1400">
                <a:solidFill>
                  <a:schemeClr val="dk1"/>
                </a:solidFill>
                <a:latin typeface="Helvetica Neue"/>
                <a:ea typeface="Helvetica Neue"/>
                <a:cs typeface="Helvetica Neue"/>
                <a:sym typeface="Helvetica Neue"/>
              </a:rPr>
              <a:t>Strong assumptions</a:t>
            </a:r>
            <a:endParaRPr sz="1400">
              <a:solidFill>
                <a:schemeClr val="dk1"/>
              </a:solidFill>
              <a:latin typeface="Helvetica Neue"/>
              <a:ea typeface="Helvetica Neue"/>
              <a:cs typeface="Helvetica Neue"/>
              <a:sym typeface="Helvetica Neue"/>
            </a:endParaRPr>
          </a:p>
          <a:p>
            <a:pPr indent="-317500" lvl="0" marL="457200" rtl="0" algn="l">
              <a:spcBef>
                <a:spcPts val="0"/>
              </a:spcBef>
              <a:spcAft>
                <a:spcPts val="0"/>
              </a:spcAft>
              <a:buClr>
                <a:schemeClr val="dk1"/>
              </a:buClr>
              <a:buSzPts val="1400"/>
              <a:buFont typeface="Helvetica Neue"/>
              <a:buChar char="-"/>
            </a:pPr>
            <a:r>
              <a:rPr lang="no" sz="1400">
                <a:solidFill>
                  <a:schemeClr val="dk1"/>
                </a:solidFill>
                <a:latin typeface="Helvetica Neue"/>
                <a:ea typeface="Helvetica Neue"/>
                <a:cs typeface="Helvetica Neue"/>
                <a:sym typeface="Helvetica Neue"/>
              </a:rPr>
              <a:t>Simulations vs. human behaviour</a:t>
            </a:r>
            <a:endParaRPr sz="1400">
              <a:solidFill>
                <a:schemeClr val="dk1"/>
              </a:solidFill>
              <a:latin typeface="Helvetica Neue"/>
              <a:ea typeface="Helvetica Neue"/>
              <a:cs typeface="Helvetica Neue"/>
              <a:sym typeface="Helvetica Neue"/>
            </a:endParaRPr>
          </a:p>
          <a:p>
            <a:pPr indent="-317500" lvl="0" marL="457200" rtl="0" algn="l">
              <a:spcBef>
                <a:spcPts val="0"/>
              </a:spcBef>
              <a:spcAft>
                <a:spcPts val="0"/>
              </a:spcAft>
              <a:buClr>
                <a:schemeClr val="dk1"/>
              </a:buClr>
              <a:buSzPts val="1400"/>
              <a:buFont typeface="Helvetica Neue"/>
              <a:buChar char="-"/>
            </a:pPr>
            <a:r>
              <a:rPr lang="no" sz="1400">
                <a:solidFill>
                  <a:schemeClr val="dk1"/>
                </a:solidFill>
                <a:latin typeface="Helvetica Neue"/>
                <a:ea typeface="Helvetica Neue"/>
                <a:cs typeface="Helvetica Neue"/>
                <a:sym typeface="Helvetica Neue"/>
              </a:rPr>
              <a:t>Missing </a:t>
            </a:r>
            <a:r>
              <a:rPr lang="no" sz="1400">
                <a:solidFill>
                  <a:schemeClr val="dk1"/>
                </a:solidFill>
                <a:latin typeface="Helvetica Neue"/>
                <a:ea typeface="Helvetica Neue"/>
                <a:cs typeface="Helvetica Neue"/>
                <a:sym typeface="Helvetica Neue"/>
              </a:rPr>
              <a:t>employees</a:t>
            </a:r>
            <a:endParaRPr sz="1400">
              <a:solidFill>
                <a:schemeClr val="dk1"/>
              </a:solidFill>
              <a:latin typeface="Helvetica Neue"/>
              <a:ea typeface="Helvetica Neue"/>
              <a:cs typeface="Helvetica Neue"/>
              <a:sym typeface="Helvetica Neu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31"/>
          <p:cNvPicPr preferRelativeResize="0"/>
          <p:nvPr/>
        </p:nvPicPr>
        <p:blipFill rotWithShape="1">
          <a:blip r:embed="rId3">
            <a:alphaModFix/>
          </a:blip>
          <a:srcRect b="1246" l="15176" r="25143" t="5050"/>
          <a:stretch/>
        </p:blipFill>
        <p:spPr>
          <a:xfrm rot="8232174">
            <a:off x="-1569891" y="162048"/>
            <a:ext cx="4657054" cy="4819402"/>
          </a:xfrm>
          <a:prstGeom prst="rect">
            <a:avLst/>
          </a:prstGeom>
          <a:noFill/>
          <a:ln>
            <a:noFill/>
          </a:ln>
        </p:spPr>
      </p:pic>
      <p:sp>
        <p:nvSpPr>
          <p:cNvPr id="188" name="Google Shape;188;p31"/>
          <p:cNvSpPr txBox="1"/>
          <p:nvPr>
            <p:ph type="title"/>
          </p:nvPr>
        </p:nvSpPr>
        <p:spPr>
          <a:xfrm>
            <a:off x="1870025" y="445025"/>
            <a:ext cx="1977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no">
                <a:solidFill>
                  <a:srgbClr val="0F5191"/>
                </a:solidFill>
              </a:rPr>
              <a:t>Conclusion</a:t>
            </a:r>
            <a:endParaRPr b="1">
              <a:solidFill>
                <a:srgbClr val="0F5191"/>
              </a:solidFill>
            </a:endParaRPr>
          </a:p>
        </p:txBody>
      </p:sp>
      <p:sp>
        <p:nvSpPr>
          <p:cNvPr id="189" name="Google Shape;189;p31"/>
          <p:cNvSpPr txBox="1"/>
          <p:nvPr/>
        </p:nvSpPr>
        <p:spPr>
          <a:xfrm>
            <a:off x="1870025" y="1442050"/>
            <a:ext cx="6165600" cy="2778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no">
                <a:solidFill>
                  <a:schemeClr val="dk1"/>
                </a:solidFill>
              </a:rPr>
              <a:t>The underlying assumptions influence which employees that are </a:t>
            </a:r>
            <a:r>
              <a:rPr lang="no">
                <a:solidFill>
                  <a:schemeClr val="dk1"/>
                </a:solidFill>
              </a:rPr>
              <a:t>considered as key employees.</a:t>
            </a:r>
            <a:br>
              <a:rPr lang="no">
                <a:solidFill>
                  <a:schemeClr val="dk1"/>
                </a:solidFill>
              </a:rPr>
            </a:br>
            <a:endParaRPr>
              <a:solidFill>
                <a:schemeClr val="dk1"/>
              </a:solidFill>
            </a:endParaRPr>
          </a:p>
          <a:p>
            <a:pPr indent="0" lvl="0" marL="0" rtl="0" algn="l">
              <a:lnSpc>
                <a:spcPct val="115000"/>
              </a:lnSpc>
              <a:spcBef>
                <a:spcPts val="1200"/>
              </a:spcBef>
              <a:spcAft>
                <a:spcPts val="0"/>
              </a:spcAft>
              <a:buNone/>
            </a:pPr>
            <a:r>
              <a:rPr lang="no">
                <a:solidFill>
                  <a:schemeClr val="dk1"/>
                </a:solidFill>
              </a:rPr>
              <a:t>Identifying key </a:t>
            </a:r>
            <a:r>
              <a:rPr lang="no">
                <a:solidFill>
                  <a:schemeClr val="dk1"/>
                </a:solidFill>
              </a:rPr>
              <a:t>employees</a:t>
            </a:r>
            <a:r>
              <a:rPr lang="no">
                <a:solidFill>
                  <a:schemeClr val="dk1"/>
                </a:solidFill>
              </a:rPr>
              <a:t> is important if you want to spread crucial information, or if you wish to limit the spread of ‘bad’ information.</a:t>
            </a:r>
            <a:br>
              <a:rPr lang="no">
                <a:solidFill>
                  <a:schemeClr val="dk1"/>
                </a:solidFill>
              </a:rPr>
            </a:br>
            <a:endParaRPr>
              <a:solidFill>
                <a:schemeClr val="dk1"/>
              </a:solidFill>
            </a:endParaRPr>
          </a:p>
          <a:p>
            <a:pPr indent="0" lvl="0" marL="0" rtl="0" algn="l">
              <a:lnSpc>
                <a:spcPct val="115000"/>
              </a:lnSpc>
              <a:spcBef>
                <a:spcPts val="1200"/>
              </a:spcBef>
              <a:spcAft>
                <a:spcPts val="0"/>
              </a:spcAft>
              <a:buNone/>
            </a:pPr>
            <a:r>
              <a:rPr b="1" lang="no">
                <a:solidFill>
                  <a:srgbClr val="0F5191"/>
                </a:solidFill>
              </a:rPr>
              <a:t>Further Research:</a:t>
            </a:r>
            <a:endParaRPr b="1">
              <a:solidFill>
                <a:srgbClr val="0F5191"/>
              </a:solidFill>
            </a:endParaRPr>
          </a:p>
          <a:p>
            <a:pPr indent="-304800" lvl="0" marL="457200" rtl="0" algn="l">
              <a:lnSpc>
                <a:spcPct val="115000"/>
              </a:lnSpc>
              <a:spcBef>
                <a:spcPts val="1200"/>
              </a:spcBef>
              <a:spcAft>
                <a:spcPts val="0"/>
              </a:spcAft>
              <a:buClr>
                <a:schemeClr val="dk1"/>
              </a:buClr>
              <a:buSzPts val="1200"/>
              <a:buChar char="-"/>
            </a:pPr>
            <a:r>
              <a:rPr lang="no" sz="1200">
                <a:solidFill>
                  <a:schemeClr val="dk1"/>
                </a:solidFill>
              </a:rPr>
              <a:t>Develop more advanced models that can accurately simulate real-life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no" sz="1200">
                <a:solidFill>
                  <a:schemeClr val="dk1"/>
                </a:solidFill>
              </a:rPr>
              <a:t>Analyse Communities</a:t>
            </a:r>
            <a:endParaRPr sz="12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pic>
        <p:nvPicPr>
          <p:cNvPr id="62" name="Google Shape;62;p14"/>
          <p:cNvPicPr preferRelativeResize="0"/>
          <p:nvPr/>
        </p:nvPicPr>
        <p:blipFill rotWithShape="1">
          <a:blip r:embed="rId3">
            <a:alphaModFix/>
          </a:blip>
          <a:srcRect b="13152" l="48087" r="3626" t="10289"/>
          <a:stretch/>
        </p:blipFill>
        <p:spPr>
          <a:xfrm>
            <a:off x="4257425" y="445025"/>
            <a:ext cx="4886574" cy="4698474"/>
          </a:xfrm>
          <a:prstGeom prst="rect">
            <a:avLst/>
          </a:prstGeom>
          <a:noFill/>
          <a:ln>
            <a:noFill/>
          </a:ln>
        </p:spPr>
      </p:pic>
      <p:sp>
        <p:nvSpPr>
          <p:cNvPr id="63" name="Google Shape;63;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no">
                <a:solidFill>
                  <a:srgbClr val="0F5191"/>
                </a:solidFill>
                <a:latin typeface="Helvetica Neue"/>
                <a:ea typeface="Helvetica Neue"/>
                <a:cs typeface="Helvetica Neue"/>
                <a:sym typeface="Helvetica Neue"/>
              </a:rPr>
              <a:t>Our Network</a:t>
            </a:r>
            <a:endParaRPr b="1">
              <a:solidFill>
                <a:srgbClr val="0F5191"/>
              </a:solidFill>
              <a:latin typeface="Helvetica Neue"/>
              <a:ea typeface="Helvetica Neue"/>
              <a:cs typeface="Helvetica Neue"/>
              <a:sym typeface="Helvetica Neue"/>
            </a:endParaRPr>
          </a:p>
        </p:txBody>
      </p:sp>
      <p:sp>
        <p:nvSpPr>
          <p:cNvPr id="64" name="Google Shape;64;p14"/>
          <p:cNvSpPr txBox="1"/>
          <p:nvPr>
            <p:ph idx="1" type="body"/>
          </p:nvPr>
        </p:nvSpPr>
        <p:spPr>
          <a:xfrm>
            <a:off x="311700" y="1132925"/>
            <a:ext cx="8430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br>
              <a:rPr lang="no" sz="1400">
                <a:solidFill>
                  <a:srgbClr val="3074B8"/>
                </a:solidFill>
              </a:rPr>
            </a:br>
            <a:r>
              <a:rPr lang="no" sz="1400">
                <a:solidFill>
                  <a:srgbClr val="3074B8"/>
                </a:solidFill>
              </a:rPr>
              <a:t>facebook_organizations — Within-organization Facebook friendships (2013)</a:t>
            </a:r>
            <a:endParaRPr sz="1200">
              <a:solidFill>
                <a:srgbClr val="3074B8"/>
              </a:solidFill>
            </a:endParaRPr>
          </a:p>
          <a:p>
            <a:pPr indent="0" lvl="0" marL="0" rtl="0" algn="l">
              <a:spcBef>
                <a:spcPts val="1600"/>
              </a:spcBef>
              <a:spcAft>
                <a:spcPts val="0"/>
              </a:spcAft>
              <a:buClr>
                <a:schemeClr val="dk1"/>
              </a:buClr>
              <a:buSzPts val="1100"/>
              <a:buFont typeface="Arial"/>
              <a:buNone/>
            </a:pPr>
            <a:r>
              <a:rPr lang="no" sz="1200">
                <a:solidFill>
                  <a:schemeClr val="dk1"/>
                </a:solidFill>
              </a:rPr>
              <a:t>Fire, M., Puzis, R., Elovici, Y. Organization Mining Using Online Social Networks. 2013.</a:t>
            </a:r>
            <a:br>
              <a:rPr lang="no" sz="1200">
                <a:solidFill>
                  <a:schemeClr val="dk1"/>
                </a:solidFill>
              </a:rPr>
            </a:br>
            <a:r>
              <a:rPr lang="no" sz="1200">
                <a:solidFill>
                  <a:schemeClr val="dk1"/>
                </a:solidFill>
              </a:rPr>
              <a:t>Cornell University (via Netzschleuder). arXiv:1303.3741v2.</a:t>
            </a:r>
            <a:endParaRPr sz="1200">
              <a:solidFill>
                <a:schemeClr val="dk1"/>
              </a:solidFill>
            </a:endParaRPr>
          </a:p>
          <a:p>
            <a:pPr indent="0" lvl="0" marL="0" rtl="0" algn="l">
              <a:spcBef>
                <a:spcPts val="1600"/>
              </a:spcBef>
              <a:spcAft>
                <a:spcPts val="0"/>
              </a:spcAft>
              <a:buClr>
                <a:schemeClr val="dk1"/>
              </a:buClr>
              <a:buSzPts val="1100"/>
              <a:buFont typeface="Arial"/>
              <a:buNone/>
            </a:pPr>
            <a:r>
              <a:t/>
            </a:r>
            <a:endParaRPr sz="1200">
              <a:solidFill>
                <a:schemeClr val="dk1"/>
              </a:solidFill>
            </a:endParaRPr>
          </a:p>
          <a:p>
            <a:pPr indent="0" lvl="0" marL="0" rtl="0" algn="l">
              <a:spcBef>
                <a:spcPts val="1600"/>
              </a:spcBef>
              <a:spcAft>
                <a:spcPts val="0"/>
              </a:spcAft>
              <a:buClr>
                <a:schemeClr val="dk1"/>
              </a:buClr>
              <a:buSzPts val="1100"/>
              <a:buFont typeface="Arial"/>
              <a:buNone/>
            </a:pPr>
            <a:r>
              <a:rPr b="1" lang="no" sz="1200">
                <a:solidFill>
                  <a:schemeClr val="dk1"/>
                </a:solidFill>
              </a:rPr>
              <a:t>Description</a:t>
            </a:r>
            <a:endParaRPr b="1" sz="1200">
              <a:solidFill>
                <a:schemeClr val="dk1"/>
              </a:solidFill>
            </a:endParaRPr>
          </a:p>
          <a:p>
            <a:pPr indent="-304800" lvl="0" marL="457200" rtl="0" algn="l">
              <a:spcBef>
                <a:spcPts val="1600"/>
              </a:spcBef>
              <a:spcAft>
                <a:spcPts val="0"/>
              </a:spcAft>
              <a:buClr>
                <a:schemeClr val="dk1"/>
              </a:buClr>
              <a:buSzPts val="1200"/>
              <a:buChar char="-"/>
            </a:pPr>
            <a:r>
              <a:rPr lang="no" sz="1200">
                <a:solidFill>
                  <a:schemeClr val="dk1"/>
                </a:solidFill>
              </a:rPr>
              <a:t>One of six Facebook friendship networks among corporate employees</a:t>
            </a:r>
            <a:endParaRPr sz="1200">
              <a:solidFill>
                <a:schemeClr val="dk1"/>
              </a:solidFill>
            </a:endParaRPr>
          </a:p>
          <a:p>
            <a:pPr indent="-304800" lvl="0" marL="457200" rtl="0" algn="l">
              <a:spcBef>
                <a:spcPts val="0"/>
              </a:spcBef>
              <a:spcAft>
                <a:spcPts val="0"/>
              </a:spcAft>
              <a:buClr>
                <a:schemeClr val="dk1"/>
              </a:buClr>
              <a:buSzPts val="1200"/>
              <a:buChar char="-"/>
            </a:pPr>
            <a:r>
              <a:rPr lang="no" sz="1200">
                <a:solidFill>
                  <a:schemeClr val="dk1"/>
                </a:solidFill>
              </a:rPr>
              <a:t>Chosen network refers to a medium telecommunication service company</a:t>
            </a:r>
            <a:endParaRPr sz="1200">
              <a:solidFill>
                <a:schemeClr val="dk1"/>
              </a:solidFill>
            </a:endParaRPr>
          </a:p>
          <a:p>
            <a:pPr indent="-304800" lvl="0" marL="457200" rtl="0" algn="l">
              <a:spcBef>
                <a:spcPts val="0"/>
              </a:spcBef>
              <a:spcAft>
                <a:spcPts val="0"/>
              </a:spcAft>
              <a:buClr>
                <a:schemeClr val="dk1"/>
              </a:buClr>
              <a:buSzPts val="1200"/>
              <a:buChar char="-"/>
            </a:pPr>
            <a:r>
              <a:rPr lang="no" sz="1200">
                <a:solidFill>
                  <a:schemeClr val="dk1"/>
                </a:solidFill>
              </a:rPr>
              <a:t>1429 nodes</a:t>
            </a:r>
            <a:endParaRPr sz="1200">
              <a:solidFill>
                <a:schemeClr val="dk1"/>
              </a:solidFill>
            </a:endParaRPr>
          </a:p>
          <a:p>
            <a:pPr indent="-304800" lvl="0" marL="457200" rtl="0" algn="l">
              <a:spcBef>
                <a:spcPts val="0"/>
              </a:spcBef>
              <a:spcAft>
                <a:spcPts val="0"/>
              </a:spcAft>
              <a:buClr>
                <a:schemeClr val="dk1"/>
              </a:buClr>
              <a:buSzPts val="1200"/>
              <a:buChar char="-"/>
            </a:pPr>
            <a:r>
              <a:rPr lang="no" sz="1200">
                <a:solidFill>
                  <a:schemeClr val="dk1"/>
                </a:solidFill>
              </a:rPr>
              <a:t>19357 edges</a:t>
            </a:r>
            <a:endParaRPr sz="12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pic>
        <p:nvPicPr>
          <p:cNvPr id="69" name="Google Shape;69;p15"/>
          <p:cNvPicPr preferRelativeResize="0"/>
          <p:nvPr/>
        </p:nvPicPr>
        <p:blipFill rotWithShape="1">
          <a:blip r:embed="rId3">
            <a:alphaModFix/>
          </a:blip>
          <a:srcRect b="0" l="21470" r="0" t="5338"/>
          <a:stretch/>
        </p:blipFill>
        <p:spPr>
          <a:xfrm>
            <a:off x="3383400" y="0"/>
            <a:ext cx="5760599" cy="4577151"/>
          </a:xfrm>
          <a:prstGeom prst="rect">
            <a:avLst/>
          </a:prstGeom>
          <a:noFill/>
          <a:ln>
            <a:noFill/>
          </a:ln>
        </p:spPr>
      </p:pic>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no">
                <a:solidFill>
                  <a:srgbClr val="0F5191"/>
                </a:solidFill>
                <a:latin typeface="Helvetica Neue"/>
                <a:ea typeface="Helvetica Neue"/>
                <a:cs typeface="Helvetica Neue"/>
                <a:sym typeface="Helvetica Neue"/>
              </a:rPr>
              <a:t>Motivation &amp; Focus</a:t>
            </a:r>
            <a:endParaRPr b="1">
              <a:solidFill>
                <a:srgbClr val="0F5191"/>
              </a:solidFill>
              <a:latin typeface="Helvetica Neue"/>
              <a:ea typeface="Helvetica Neue"/>
              <a:cs typeface="Helvetica Neue"/>
              <a:sym typeface="Helvetica Neue"/>
            </a:endParaRPr>
          </a:p>
        </p:txBody>
      </p:sp>
      <p:sp>
        <p:nvSpPr>
          <p:cNvPr id="71" name="Google Shape;71;p15"/>
          <p:cNvSpPr txBox="1"/>
          <p:nvPr>
            <p:ph idx="1" type="body"/>
          </p:nvPr>
        </p:nvSpPr>
        <p:spPr>
          <a:xfrm>
            <a:off x="311700" y="1132925"/>
            <a:ext cx="5143500" cy="378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no" sz="1200">
                <a:solidFill>
                  <a:schemeClr val="dk1"/>
                </a:solidFill>
              </a:rPr>
              <a:t>Understanding </a:t>
            </a:r>
            <a:r>
              <a:rPr b="1" lang="no" sz="1200">
                <a:solidFill>
                  <a:schemeClr val="dk1"/>
                </a:solidFill>
              </a:rPr>
              <a:t>Organizational Culture:</a:t>
            </a:r>
            <a:br>
              <a:rPr b="1" lang="no" sz="1200">
                <a:solidFill>
                  <a:schemeClr val="dk1"/>
                </a:solidFill>
              </a:rPr>
            </a:br>
            <a:r>
              <a:rPr lang="no" sz="1200">
                <a:solidFill>
                  <a:schemeClr val="dk1"/>
                </a:solidFill>
              </a:rPr>
              <a:t>Examining the spread of information within the organisation </a:t>
            </a:r>
            <a:r>
              <a:rPr lang="no" sz="1200">
                <a:solidFill>
                  <a:schemeClr val="dk1"/>
                </a:solidFill>
                <a:highlight>
                  <a:schemeClr val="lt1"/>
                </a:highlight>
              </a:rPr>
              <a:t>through</a:t>
            </a:r>
            <a:r>
              <a:rPr lang="no" sz="1200">
                <a:solidFill>
                  <a:schemeClr val="dk1"/>
                </a:solidFill>
              </a:rPr>
              <a:t> </a:t>
            </a:r>
            <a:r>
              <a:rPr lang="no" sz="1200">
                <a:solidFill>
                  <a:srgbClr val="3074B8"/>
                </a:solidFill>
              </a:rPr>
              <a:t>SIR spreading models</a:t>
            </a:r>
            <a:endParaRPr sz="1200">
              <a:solidFill>
                <a:srgbClr val="3074B8"/>
              </a:solidFill>
            </a:endParaRPr>
          </a:p>
          <a:p>
            <a:pPr indent="0" lvl="0" marL="0" rtl="0" algn="l">
              <a:spcBef>
                <a:spcPts val="1600"/>
              </a:spcBef>
              <a:spcAft>
                <a:spcPts val="0"/>
              </a:spcAft>
              <a:buClr>
                <a:schemeClr val="dk1"/>
              </a:buClr>
              <a:buSzPts val="1100"/>
              <a:buFont typeface="Arial"/>
              <a:buNone/>
            </a:pPr>
            <a:r>
              <a:rPr b="1" lang="no" sz="1200">
                <a:solidFill>
                  <a:schemeClr val="dk1"/>
                </a:solidFill>
              </a:rPr>
              <a:t>Assessing Employee Behaviour:</a:t>
            </a:r>
            <a:br>
              <a:rPr lang="no" sz="1200">
                <a:solidFill>
                  <a:schemeClr val="dk1"/>
                </a:solidFill>
              </a:rPr>
            </a:br>
            <a:r>
              <a:rPr lang="no" sz="1200">
                <a:solidFill>
                  <a:schemeClr val="dk1"/>
                </a:solidFill>
              </a:rPr>
              <a:t>Using different </a:t>
            </a:r>
            <a:r>
              <a:rPr lang="no" sz="1200">
                <a:solidFill>
                  <a:srgbClr val="3074B8"/>
                </a:solidFill>
              </a:rPr>
              <a:t>reinforcement triggers</a:t>
            </a:r>
            <a:r>
              <a:rPr lang="no" sz="1200">
                <a:solidFill>
                  <a:schemeClr val="dk1"/>
                </a:solidFill>
              </a:rPr>
              <a:t> to model how employees might react to hearing misinformation/rumours</a:t>
            </a:r>
            <a:endParaRPr sz="1200">
              <a:solidFill>
                <a:schemeClr val="dk1"/>
              </a:solidFill>
            </a:endParaRPr>
          </a:p>
          <a:p>
            <a:pPr indent="0" lvl="0" marL="0" rtl="0" algn="l">
              <a:spcBef>
                <a:spcPts val="1600"/>
              </a:spcBef>
              <a:spcAft>
                <a:spcPts val="0"/>
              </a:spcAft>
              <a:buClr>
                <a:schemeClr val="dk1"/>
              </a:buClr>
              <a:buSzPts val="1100"/>
              <a:buFont typeface="Arial"/>
              <a:buNone/>
            </a:pPr>
            <a:r>
              <a:rPr b="1" lang="no" sz="1200">
                <a:solidFill>
                  <a:schemeClr val="dk1"/>
                </a:solidFill>
              </a:rPr>
              <a:t>Improving Influence and Managing Risk:</a:t>
            </a:r>
            <a:br>
              <a:rPr lang="no" sz="1200">
                <a:solidFill>
                  <a:schemeClr val="dk1"/>
                </a:solidFill>
              </a:rPr>
            </a:br>
            <a:r>
              <a:rPr lang="no" sz="1200">
                <a:solidFill>
                  <a:schemeClr val="dk1"/>
                </a:solidFill>
              </a:rPr>
              <a:t>Identifying the </a:t>
            </a:r>
            <a:r>
              <a:rPr lang="no" sz="1200">
                <a:solidFill>
                  <a:srgbClr val="3074B8"/>
                </a:solidFill>
              </a:rPr>
              <a:t>key starting employees</a:t>
            </a:r>
            <a:r>
              <a:rPr lang="no" sz="1200">
                <a:solidFill>
                  <a:schemeClr val="dk1"/>
                </a:solidFill>
              </a:rPr>
              <a:t> which will lead to the fastest spread of information through the organisation, whether endorsed or not</a:t>
            </a:r>
            <a:endParaRPr sz="1200">
              <a:solidFill>
                <a:schemeClr val="dk1"/>
              </a:solidFill>
            </a:endParaRPr>
          </a:p>
          <a:p>
            <a:pPr indent="0" lvl="0" marL="0" rtl="0" algn="l">
              <a:spcBef>
                <a:spcPts val="1600"/>
              </a:spcBef>
              <a:spcAft>
                <a:spcPts val="1600"/>
              </a:spcAft>
              <a:buClr>
                <a:schemeClr val="dk1"/>
              </a:buClr>
              <a:buSzPts val="1100"/>
              <a:buFont typeface="Arial"/>
              <a:buNone/>
            </a:pPr>
            <a:r>
              <a:rPr b="1" lang="no" sz="1200">
                <a:solidFill>
                  <a:schemeClr val="dk1"/>
                </a:solidFill>
              </a:rPr>
              <a:t>Enhancing Resilience:</a:t>
            </a:r>
            <a:br>
              <a:rPr b="1" lang="no" sz="1200">
                <a:solidFill>
                  <a:schemeClr val="dk1"/>
                </a:solidFill>
              </a:rPr>
            </a:br>
            <a:r>
              <a:rPr lang="no" sz="1200">
                <a:solidFill>
                  <a:schemeClr val="dk1"/>
                </a:solidFill>
              </a:rPr>
              <a:t>Combating the spread of misinformation by implementing </a:t>
            </a:r>
            <a:r>
              <a:rPr lang="no" sz="1200">
                <a:solidFill>
                  <a:srgbClr val="3074B8"/>
                </a:solidFill>
              </a:rPr>
              <a:t>immunization</a:t>
            </a:r>
            <a:r>
              <a:rPr lang="no" sz="1200">
                <a:solidFill>
                  <a:schemeClr val="dk1"/>
                </a:solidFill>
              </a:rPr>
              <a:t> strategies</a:t>
            </a:r>
            <a:endParaRPr sz="12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id="76" name="Google Shape;76;p16"/>
          <p:cNvPicPr preferRelativeResize="0"/>
          <p:nvPr/>
        </p:nvPicPr>
        <p:blipFill rotWithShape="1">
          <a:blip r:embed="rId3">
            <a:alphaModFix/>
          </a:blip>
          <a:srcRect b="16032" l="3586" r="3493" t="10990"/>
          <a:stretch/>
        </p:blipFill>
        <p:spPr>
          <a:xfrm rot="515815">
            <a:off x="7797" y="1408714"/>
            <a:ext cx="9311532" cy="4435075"/>
          </a:xfrm>
          <a:prstGeom prst="rect">
            <a:avLst/>
          </a:prstGeom>
          <a:noFill/>
          <a:ln>
            <a:noFill/>
          </a:ln>
        </p:spPr>
      </p:pic>
      <p:sp>
        <p:nvSpPr>
          <p:cNvPr id="77" name="Google Shape;77;p16"/>
          <p:cNvSpPr txBox="1"/>
          <p:nvPr/>
        </p:nvSpPr>
        <p:spPr>
          <a:xfrm>
            <a:off x="2702700" y="1293650"/>
            <a:ext cx="3738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no" sz="2400">
                <a:solidFill>
                  <a:srgbClr val="0F5191"/>
                </a:solidFill>
                <a:latin typeface="Helvetica Neue"/>
                <a:ea typeface="Helvetica Neue"/>
                <a:cs typeface="Helvetica Neue"/>
                <a:sym typeface="Helvetica Neue"/>
              </a:rPr>
              <a:t>RESEARCH QUESTION</a:t>
            </a:r>
            <a:endParaRPr sz="1600"/>
          </a:p>
        </p:txBody>
      </p:sp>
      <p:sp>
        <p:nvSpPr>
          <p:cNvPr id="78" name="Google Shape;78;p16"/>
          <p:cNvSpPr txBox="1"/>
          <p:nvPr/>
        </p:nvSpPr>
        <p:spPr>
          <a:xfrm>
            <a:off x="617100" y="1847750"/>
            <a:ext cx="79098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no" sz="1600">
                <a:solidFill>
                  <a:srgbClr val="3074B8"/>
                </a:solidFill>
                <a:latin typeface="Helvetica Neue"/>
                <a:ea typeface="Helvetica Neue"/>
                <a:cs typeface="Helvetica Neue"/>
                <a:sym typeface="Helvetica Neue"/>
              </a:rPr>
              <a:t>How does information spread in a social network under different assumptions? </a:t>
            </a:r>
            <a:endParaRPr sz="1600">
              <a:solidFill>
                <a:srgbClr val="3074B8"/>
              </a:solidFill>
              <a:latin typeface="Helvetica Neue"/>
              <a:ea typeface="Helvetica Neue"/>
              <a:cs typeface="Helvetica Neue"/>
              <a:sym typeface="Helvetica Neue"/>
            </a:endParaRPr>
          </a:p>
          <a:p>
            <a:pPr indent="0" lvl="0" marL="0" rtl="0" algn="ctr">
              <a:spcBef>
                <a:spcPts val="0"/>
              </a:spcBef>
              <a:spcAft>
                <a:spcPts val="0"/>
              </a:spcAft>
              <a:buNone/>
            </a:pPr>
            <a:r>
              <a:rPr lang="no" sz="1600">
                <a:solidFill>
                  <a:srgbClr val="3074B8"/>
                </a:solidFill>
                <a:latin typeface="Helvetica Neue"/>
                <a:ea typeface="Helvetica Neue"/>
                <a:cs typeface="Helvetica Neue"/>
                <a:sym typeface="Helvetica Neue"/>
              </a:rPr>
              <a:t>How is the process affected if we remove key employees?</a:t>
            </a:r>
            <a:endParaRPr sz="200">
              <a:solidFill>
                <a:srgbClr val="3074B8"/>
              </a:solidFill>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id="83" name="Google Shape;83;p17"/>
          <p:cNvPicPr preferRelativeResize="0"/>
          <p:nvPr/>
        </p:nvPicPr>
        <p:blipFill rotWithShape="1">
          <a:blip r:embed="rId3">
            <a:alphaModFix/>
          </a:blip>
          <a:srcRect b="6926" l="2915" r="2423" t="7133"/>
          <a:stretch/>
        </p:blipFill>
        <p:spPr>
          <a:xfrm>
            <a:off x="3796925" y="194100"/>
            <a:ext cx="5035374" cy="4571200"/>
          </a:xfrm>
          <a:prstGeom prst="rect">
            <a:avLst/>
          </a:prstGeom>
          <a:noFill/>
          <a:ln>
            <a:noFill/>
          </a:ln>
        </p:spPr>
      </p:pic>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no">
                <a:solidFill>
                  <a:srgbClr val="0F5191"/>
                </a:solidFill>
                <a:latin typeface="Helvetica Neue"/>
                <a:ea typeface="Helvetica Neue"/>
                <a:cs typeface="Helvetica Neue"/>
                <a:sym typeface="Helvetica Neue"/>
              </a:rPr>
              <a:t>Exploratory</a:t>
            </a:r>
            <a:r>
              <a:rPr b="1" lang="no">
                <a:solidFill>
                  <a:srgbClr val="0F5191"/>
                </a:solidFill>
                <a:latin typeface="Helvetica Neue"/>
                <a:ea typeface="Helvetica Neue"/>
                <a:cs typeface="Helvetica Neue"/>
                <a:sym typeface="Helvetica Neue"/>
              </a:rPr>
              <a:t> Data Analysis</a:t>
            </a:r>
            <a:endParaRPr b="1">
              <a:solidFill>
                <a:srgbClr val="0F5191"/>
              </a:solidFill>
              <a:latin typeface="Helvetica Neue"/>
              <a:ea typeface="Helvetica Neue"/>
              <a:cs typeface="Helvetica Neue"/>
              <a:sym typeface="Helvetica Neue"/>
            </a:endParaRPr>
          </a:p>
        </p:txBody>
      </p:sp>
      <p:sp>
        <p:nvSpPr>
          <p:cNvPr id="85" name="Google Shape;85;p17"/>
          <p:cNvSpPr txBox="1"/>
          <p:nvPr>
            <p:ph idx="1" type="body"/>
          </p:nvPr>
        </p:nvSpPr>
        <p:spPr>
          <a:xfrm>
            <a:off x="311700" y="1218150"/>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chemeClr val="dk1"/>
              </a:solidFill>
            </a:endParaRPr>
          </a:p>
          <a:p>
            <a:pPr indent="0" lvl="0" marL="0" rtl="0" algn="l">
              <a:spcBef>
                <a:spcPts val="1200"/>
              </a:spcBef>
              <a:spcAft>
                <a:spcPts val="0"/>
              </a:spcAft>
              <a:buNone/>
            </a:pPr>
            <a:r>
              <a:rPr lang="no" sz="1300">
                <a:solidFill>
                  <a:schemeClr val="dk1"/>
                </a:solidFill>
                <a:latin typeface="Helvetica Neue"/>
                <a:ea typeface="Helvetica Neue"/>
                <a:cs typeface="Helvetica Neue"/>
                <a:sym typeface="Helvetica Neue"/>
              </a:rPr>
              <a:t>Average shortest path length : </a:t>
            </a:r>
            <a:r>
              <a:rPr lang="no" sz="1300">
                <a:solidFill>
                  <a:schemeClr val="dk1"/>
                </a:solidFill>
                <a:latin typeface="Helvetica Neue"/>
                <a:ea typeface="Helvetica Neue"/>
                <a:cs typeface="Helvetica Neue"/>
                <a:sym typeface="Helvetica Neue"/>
              </a:rPr>
              <a:t>3.04</a:t>
            </a:r>
            <a:endParaRPr sz="1300">
              <a:solidFill>
                <a:schemeClr val="dk1"/>
              </a:solidFill>
              <a:latin typeface="Helvetica Neue"/>
              <a:ea typeface="Helvetica Neue"/>
              <a:cs typeface="Helvetica Neue"/>
              <a:sym typeface="Helvetica Neue"/>
            </a:endParaRPr>
          </a:p>
          <a:p>
            <a:pPr indent="0" lvl="0" marL="0" rtl="0" algn="l">
              <a:spcBef>
                <a:spcPts val="1200"/>
              </a:spcBef>
              <a:spcAft>
                <a:spcPts val="0"/>
              </a:spcAft>
              <a:buNone/>
            </a:pPr>
            <a:r>
              <a:rPr lang="no" sz="1300">
                <a:solidFill>
                  <a:schemeClr val="dk1"/>
                </a:solidFill>
                <a:latin typeface="Helvetica Neue"/>
                <a:ea typeface="Helvetica Neue"/>
                <a:cs typeface="Helvetica Neue"/>
                <a:sym typeface="Helvetica Neue"/>
              </a:rPr>
              <a:t>Average degree: 27.09</a:t>
            </a:r>
            <a:endParaRPr sz="1300">
              <a:solidFill>
                <a:schemeClr val="dk1"/>
              </a:solidFill>
              <a:latin typeface="Helvetica Neue"/>
              <a:ea typeface="Helvetica Neue"/>
              <a:cs typeface="Helvetica Neue"/>
              <a:sym typeface="Helvetica Neue"/>
            </a:endParaRPr>
          </a:p>
          <a:p>
            <a:pPr indent="0" lvl="0" marL="0" rtl="0" algn="l">
              <a:spcBef>
                <a:spcPts val="1200"/>
              </a:spcBef>
              <a:spcAft>
                <a:spcPts val="0"/>
              </a:spcAft>
              <a:buNone/>
            </a:pPr>
            <a:r>
              <a:rPr lang="no" sz="1300">
                <a:solidFill>
                  <a:schemeClr val="dk1"/>
                </a:solidFill>
                <a:latin typeface="Helvetica Neue"/>
                <a:ea typeface="Helvetica Neue"/>
                <a:cs typeface="Helvetica Neue"/>
                <a:sym typeface="Helvetica Neue"/>
              </a:rPr>
              <a:t>Minimum degree: 2</a:t>
            </a:r>
            <a:endParaRPr sz="1300">
              <a:solidFill>
                <a:schemeClr val="dk1"/>
              </a:solidFill>
              <a:latin typeface="Helvetica Neue"/>
              <a:ea typeface="Helvetica Neue"/>
              <a:cs typeface="Helvetica Neue"/>
              <a:sym typeface="Helvetica Neue"/>
            </a:endParaRPr>
          </a:p>
          <a:p>
            <a:pPr indent="0" lvl="0" marL="0" rtl="0" algn="l">
              <a:spcBef>
                <a:spcPts val="1200"/>
              </a:spcBef>
              <a:spcAft>
                <a:spcPts val="0"/>
              </a:spcAft>
              <a:buNone/>
            </a:pPr>
            <a:r>
              <a:rPr lang="no" sz="1300">
                <a:solidFill>
                  <a:schemeClr val="dk1"/>
                </a:solidFill>
                <a:latin typeface="Helvetica Neue"/>
                <a:ea typeface="Helvetica Neue"/>
                <a:cs typeface="Helvetica Neue"/>
                <a:sym typeface="Helvetica Neue"/>
              </a:rPr>
              <a:t>Maximum degree: 339</a:t>
            </a:r>
            <a:endParaRPr sz="1300">
              <a:solidFill>
                <a:schemeClr val="dk1"/>
              </a:solidFill>
              <a:latin typeface="Helvetica Neue"/>
              <a:ea typeface="Helvetica Neue"/>
              <a:cs typeface="Helvetica Neue"/>
              <a:sym typeface="Helvetica Neue"/>
            </a:endParaRPr>
          </a:p>
          <a:p>
            <a:pPr indent="0" lvl="0" marL="0" rtl="0" algn="l">
              <a:spcBef>
                <a:spcPts val="1200"/>
              </a:spcBef>
              <a:spcAft>
                <a:spcPts val="0"/>
              </a:spcAft>
              <a:buNone/>
            </a:pPr>
            <a:r>
              <a:rPr lang="no" sz="1300">
                <a:solidFill>
                  <a:schemeClr val="dk1"/>
                </a:solidFill>
                <a:latin typeface="Helvetica Neue"/>
                <a:ea typeface="Helvetica Neue"/>
                <a:cs typeface="Helvetica Neue"/>
                <a:sym typeface="Helvetica Neue"/>
              </a:rPr>
              <a:t>Density: 0.019</a:t>
            </a:r>
            <a:endParaRPr sz="1300">
              <a:solidFill>
                <a:schemeClr val="dk1"/>
              </a:solidFill>
              <a:latin typeface="Helvetica Neue"/>
              <a:ea typeface="Helvetica Neue"/>
              <a:cs typeface="Helvetica Neue"/>
              <a:sym typeface="Helvetica Neue"/>
            </a:endParaRPr>
          </a:p>
          <a:p>
            <a:pPr indent="0" lvl="0" marL="0" rtl="0" algn="l">
              <a:spcBef>
                <a:spcPts val="1200"/>
              </a:spcBef>
              <a:spcAft>
                <a:spcPts val="0"/>
              </a:spcAft>
              <a:buNone/>
            </a:pPr>
            <a:r>
              <a:rPr lang="no" sz="1300">
                <a:solidFill>
                  <a:schemeClr val="dk1"/>
                </a:solidFill>
                <a:latin typeface="Helvetica Neue"/>
                <a:ea typeface="Helvetica Neue"/>
                <a:cs typeface="Helvetica Neue"/>
                <a:sym typeface="Helvetica Neue"/>
              </a:rPr>
              <a:t>Diameter: 7</a:t>
            </a:r>
            <a:endParaRPr sz="1300">
              <a:solidFill>
                <a:schemeClr val="dk1"/>
              </a:solidFill>
              <a:latin typeface="Helvetica Neue"/>
              <a:ea typeface="Helvetica Neue"/>
              <a:cs typeface="Helvetica Neue"/>
              <a:sym typeface="Helvetica Neue"/>
            </a:endParaRPr>
          </a:p>
          <a:p>
            <a:pPr indent="0" lvl="0" marL="0" rtl="0" algn="l">
              <a:spcBef>
                <a:spcPts val="1200"/>
              </a:spcBef>
              <a:spcAft>
                <a:spcPts val="0"/>
              </a:spcAft>
              <a:buNone/>
            </a:pPr>
            <a:r>
              <a:rPr lang="no" sz="1300">
                <a:solidFill>
                  <a:schemeClr val="dk1"/>
                </a:solidFill>
                <a:latin typeface="Helvetica Neue"/>
                <a:ea typeface="Helvetica Neue"/>
                <a:cs typeface="Helvetica Neue"/>
                <a:sym typeface="Helvetica Neue"/>
              </a:rPr>
              <a:t>Global clustering coefficient (transitivity): 0.26</a:t>
            </a:r>
            <a:r>
              <a:rPr lang="no" sz="1300">
                <a:solidFill>
                  <a:schemeClr val="dk1"/>
                </a:solidFill>
                <a:latin typeface="Helvetica Neue"/>
                <a:ea typeface="Helvetica Neue"/>
                <a:cs typeface="Helvetica Neue"/>
                <a:sym typeface="Helvetica Neue"/>
              </a:rPr>
              <a:t>06</a:t>
            </a:r>
            <a:endParaRPr sz="1300">
              <a:solidFill>
                <a:schemeClr val="dk1"/>
              </a:solidFill>
              <a:latin typeface="Helvetica Neue"/>
              <a:ea typeface="Helvetica Neue"/>
              <a:cs typeface="Helvetica Neue"/>
              <a:sym typeface="Helvetica Neue"/>
            </a:endParaRPr>
          </a:p>
          <a:p>
            <a:pPr indent="0" lvl="0" marL="0" rtl="0" algn="l">
              <a:spcBef>
                <a:spcPts val="1200"/>
              </a:spcBef>
              <a:spcAft>
                <a:spcPts val="0"/>
              </a:spcAft>
              <a:buNone/>
            </a:pPr>
            <a:r>
              <a:t/>
            </a:r>
            <a:endParaRPr sz="1100">
              <a:solidFill>
                <a:schemeClr val="dk1"/>
              </a:solidFill>
            </a:endParaRPr>
          </a:p>
          <a:p>
            <a:pPr indent="0" lvl="0" marL="0" rtl="0" algn="l">
              <a:spcBef>
                <a:spcPts val="1200"/>
              </a:spcBef>
              <a:spcAft>
                <a:spcPts val="1200"/>
              </a:spcAft>
              <a:buNone/>
            </a:pPr>
            <a:r>
              <a:t/>
            </a:r>
            <a:endParaRPr sz="11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0" y="445025"/>
            <a:ext cx="91440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no">
                <a:solidFill>
                  <a:srgbClr val="0F5191"/>
                </a:solidFill>
              </a:rPr>
              <a:t>Centrality distributions</a:t>
            </a:r>
            <a:endParaRPr b="1">
              <a:solidFill>
                <a:srgbClr val="0F5191"/>
              </a:solidFill>
            </a:endParaRPr>
          </a:p>
        </p:txBody>
      </p:sp>
      <p:sp>
        <p:nvSpPr>
          <p:cNvPr id="91" name="Google Shape;91;p18"/>
          <p:cNvSpPr txBox="1"/>
          <p:nvPr>
            <p:ph idx="1" type="body"/>
          </p:nvPr>
        </p:nvSpPr>
        <p:spPr>
          <a:xfrm>
            <a:off x="311700" y="4240450"/>
            <a:ext cx="8520600" cy="3285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1200"/>
              </a:spcAft>
              <a:buNone/>
            </a:pPr>
            <a:r>
              <a:rPr lang="no"/>
              <a:t>Node 17: max degree centrality, max closeness centrality, max betweenness centrality</a:t>
            </a:r>
            <a:endParaRPr/>
          </a:p>
        </p:txBody>
      </p:sp>
      <p:pic>
        <p:nvPicPr>
          <p:cNvPr id="92" name="Google Shape;92;p18"/>
          <p:cNvPicPr preferRelativeResize="0"/>
          <p:nvPr/>
        </p:nvPicPr>
        <p:blipFill>
          <a:blip r:embed="rId3">
            <a:alphaModFix/>
          </a:blip>
          <a:stretch>
            <a:fillRect/>
          </a:stretch>
        </p:blipFill>
        <p:spPr>
          <a:xfrm>
            <a:off x="155850" y="1017725"/>
            <a:ext cx="8832300" cy="2944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0" y="445050"/>
            <a:ext cx="91440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no">
                <a:solidFill>
                  <a:srgbClr val="0F5191"/>
                </a:solidFill>
              </a:rPr>
              <a:t>Powerlaw Fit</a:t>
            </a:r>
            <a:endParaRPr/>
          </a:p>
        </p:txBody>
      </p:sp>
      <p:pic>
        <p:nvPicPr>
          <p:cNvPr id="98" name="Google Shape;98;p19"/>
          <p:cNvPicPr preferRelativeResize="0"/>
          <p:nvPr/>
        </p:nvPicPr>
        <p:blipFill rotWithShape="1">
          <a:blip r:embed="rId3">
            <a:alphaModFix/>
          </a:blip>
          <a:srcRect b="0" l="0" r="0" t="11111"/>
          <a:stretch/>
        </p:blipFill>
        <p:spPr>
          <a:xfrm>
            <a:off x="2022700" y="1422324"/>
            <a:ext cx="5098601" cy="3237300"/>
          </a:xfrm>
          <a:prstGeom prst="rect">
            <a:avLst/>
          </a:prstGeom>
          <a:noFill/>
          <a:ln>
            <a:noFill/>
          </a:ln>
        </p:spPr>
      </p:pic>
      <p:sp>
        <p:nvSpPr>
          <p:cNvPr id="99" name="Google Shape;99;p19"/>
          <p:cNvSpPr txBox="1"/>
          <p:nvPr/>
        </p:nvSpPr>
        <p:spPr>
          <a:xfrm>
            <a:off x="6792025" y="2421213"/>
            <a:ext cx="1311900" cy="83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no" sz="1500">
                <a:solidFill>
                  <a:schemeClr val="dk1"/>
                </a:solidFill>
              </a:rPr>
              <a:t>p(k) = k</a:t>
            </a:r>
            <a:r>
              <a:rPr baseline="30000" i="1" lang="no" sz="1500">
                <a:solidFill>
                  <a:schemeClr val="dk1"/>
                </a:solidFill>
              </a:rPr>
              <a:t>-α</a:t>
            </a:r>
            <a:endParaRPr sz="1500">
              <a:solidFill>
                <a:schemeClr val="dk1"/>
              </a:solidFill>
            </a:endParaRPr>
          </a:p>
          <a:p>
            <a:pPr indent="0" lvl="0" marL="0" rtl="0" algn="l">
              <a:lnSpc>
                <a:spcPct val="115000"/>
              </a:lnSpc>
              <a:spcBef>
                <a:spcPts val="1200"/>
              </a:spcBef>
              <a:spcAft>
                <a:spcPts val="1200"/>
              </a:spcAft>
              <a:buNone/>
            </a:pPr>
            <a:r>
              <a:rPr lang="no" sz="1500">
                <a:solidFill>
                  <a:schemeClr val="dk1"/>
                </a:solidFill>
              </a:rPr>
              <a:t>𝜶 = -1.5381</a:t>
            </a:r>
            <a:endParaRPr sz="15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2622900" y="436675"/>
            <a:ext cx="38982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no">
                <a:solidFill>
                  <a:srgbClr val="0F5191"/>
                </a:solidFill>
              </a:rPr>
              <a:t>SIR Model </a:t>
            </a:r>
            <a:r>
              <a:rPr b="1" lang="no">
                <a:solidFill>
                  <a:srgbClr val="0F5191"/>
                </a:solidFill>
              </a:rPr>
              <a:t>Assumptions</a:t>
            </a:r>
            <a:endParaRPr b="1">
              <a:solidFill>
                <a:srgbClr val="0F5191"/>
              </a:solidFill>
            </a:endParaRPr>
          </a:p>
        </p:txBody>
      </p:sp>
      <p:sp>
        <p:nvSpPr>
          <p:cNvPr id="105" name="Google Shape;105;p20"/>
          <p:cNvSpPr/>
          <p:nvPr/>
        </p:nvSpPr>
        <p:spPr>
          <a:xfrm>
            <a:off x="4126425" y="1610800"/>
            <a:ext cx="606600" cy="572700"/>
          </a:xfrm>
          <a:prstGeom prst="ellipse">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no">
                <a:solidFill>
                  <a:schemeClr val="lt1"/>
                </a:solidFill>
              </a:rPr>
              <a:t>I</a:t>
            </a:r>
            <a:endParaRPr b="1">
              <a:solidFill>
                <a:schemeClr val="lt1"/>
              </a:solidFill>
            </a:endParaRPr>
          </a:p>
        </p:txBody>
      </p:sp>
      <p:sp>
        <p:nvSpPr>
          <p:cNvPr id="106" name="Google Shape;106;p20"/>
          <p:cNvSpPr txBox="1"/>
          <p:nvPr/>
        </p:nvSpPr>
        <p:spPr>
          <a:xfrm>
            <a:off x="1124900" y="2875300"/>
            <a:ext cx="1874400" cy="196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no" sz="1800">
                <a:solidFill>
                  <a:srgbClr val="92C1E8"/>
                </a:solidFill>
              </a:rPr>
              <a:t>Susceptible</a:t>
            </a:r>
            <a:r>
              <a:rPr lang="no" sz="1800">
                <a:solidFill>
                  <a:schemeClr val="dk2"/>
                </a:solidFill>
              </a:rPr>
              <a:t>: </a:t>
            </a:r>
            <a:r>
              <a:rPr lang="no" sz="1800">
                <a:solidFill>
                  <a:srgbClr val="202124"/>
                </a:solidFill>
              </a:rPr>
              <a:t>May know the information but not willing to spread it</a:t>
            </a:r>
            <a:endParaRPr sz="1800">
              <a:solidFill>
                <a:srgbClr val="202124"/>
              </a:solidFill>
            </a:endParaRPr>
          </a:p>
        </p:txBody>
      </p:sp>
      <p:sp>
        <p:nvSpPr>
          <p:cNvPr id="107" name="Google Shape;107;p20"/>
          <p:cNvSpPr txBox="1"/>
          <p:nvPr/>
        </p:nvSpPr>
        <p:spPr>
          <a:xfrm>
            <a:off x="3569463" y="2875300"/>
            <a:ext cx="1720500" cy="17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no" sz="1800">
                <a:solidFill>
                  <a:srgbClr val="3074B8"/>
                </a:solidFill>
              </a:rPr>
              <a:t>Infected</a:t>
            </a:r>
            <a:r>
              <a:rPr lang="no" sz="1800">
                <a:solidFill>
                  <a:schemeClr val="dk2"/>
                </a:solidFill>
              </a:rPr>
              <a:t>: </a:t>
            </a:r>
            <a:r>
              <a:rPr lang="no" sz="1800">
                <a:solidFill>
                  <a:srgbClr val="202124"/>
                </a:solidFill>
              </a:rPr>
              <a:t>Knowing of the information and willing to spread it</a:t>
            </a:r>
            <a:endParaRPr sz="1800">
              <a:solidFill>
                <a:srgbClr val="202124"/>
              </a:solidFill>
            </a:endParaRPr>
          </a:p>
        </p:txBody>
      </p:sp>
      <p:cxnSp>
        <p:nvCxnSpPr>
          <p:cNvPr id="108" name="Google Shape;108;p20"/>
          <p:cNvCxnSpPr>
            <a:stCxn id="109" idx="4"/>
            <a:endCxn id="106" idx="0"/>
          </p:cNvCxnSpPr>
          <p:nvPr/>
        </p:nvCxnSpPr>
        <p:spPr>
          <a:xfrm>
            <a:off x="2062100" y="2183500"/>
            <a:ext cx="0" cy="691800"/>
          </a:xfrm>
          <a:prstGeom prst="straightConnector1">
            <a:avLst/>
          </a:prstGeom>
          <a:noFill/>
          <a:ln cap="flat" cmpd="sng" w="9525">
            <a:solidFill>
              <a:schemeClr val="dk2"/>
            </a:solidFill>
            <a:prstDash val="solid"/>
            <a:round/>
            <a:headEnd len="med" w="med" type="none"/>
            <a:tailEnd len="med" w="med" type="none"/>
          </a:ln>
        </p:spPr>
      </p:cxnSp>
      <p:cxnSp>
        <p:nvCxnSpPr>
          <p:cNvPr id="110" name="Google Shape;110;p20"/>
          <p:cNvCxnSpPr>
            <a:stCxn id="105" idx="4"/>
            <a:endCxn id="107" idx="0"/>
          </p:cNvCxnSpPr>
          <p:nvPr/>
        </p:nvCxnSpPr>
        <p:spPr>
          <a:xfrm>
            <a:off x="4429725" y="2183500"/>
            <a:ext cx="0" cy="691800"/>
          </a:xfrm>
          <a:prstGeom prst="straightConnector1">
            <a:avLst/>
          </a:prstGeom>
          <a:noFill/>
          <a:ln cap="flat" cmpd="sng" w="9525">
            <a:solidFill>
              <a:schemeClr val="dk2"/>
            </a:solidFill>
            <a:prstDash val="solid"/>
            <a:round/>
            <a:headEnd len="med" w="med" type="none"/>
            <a:tailEnd len="med" w="med" type="none"/>
          </a:ln>
        </p:spPr>
      </p:cxnSp>
      <p:sp>
        <p:nvSpPr>
          <p:cNvPr id="111" name="Google Shape;111;p20"/>
          <p:cNvSpPr/>
          <p:nvPr/>
        </p:nvSpPr>
        <p:spPr>
          <a:xfrm>
            <a:off x="2122350" y="1671700"/>
            <a:ext cx="2164500" cy="450900"/>
          </a:xfrm>
          <a:prstGeom prst="rightArrow">
            <a:avLst>
              <a:gd fmla="val 50000" name="adj1"/>
              <a:gd fmla="val 50000" name="adj2"/>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12" name="Google Shape;112;p20"/>
          <p:cNvGrpSpPr/>
          <p:nvPr/>
        </p:nvGrpSpPr>
        <p:grpSpPr>
          <a:xfrm>
            <a:off x="5957025" y="1610800"/>
            <a:ext cx="1774800" cy="2900650"/>
            <a:chOff x="4991675" y="1591825"/>
            <a:chExt cx="1774800" cy="2900650"/>
          </a:xfrm>
        </p:grpSpPr>
        <p:sp>
          <p:nvSpPr>
            <p:cNvPr id="113" name="Google Shape;113;p20"/>
            <p:cNvSpPr/>
            <p:nvPr/>
          </p:nvSpPr>
          <p:spPr>
            <a:xfrm>
              <a:off x="5575775" y="1591825"/>
              <a:ext cx="606600" cy="572700"/>
            </a:xfrm>
            <a:prstGeom prst="ellipse">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no">
                  <a:solidFill>
                    <a:schemeClr val="lt1"/>
                  </a:solidFill>
                </a:rPr>
                <a:t>R</a:t>
              </a:r>
              <a:endParaRPr b="1">
                <a:solidFill>
                  <a:schemeClr val="lt1"/>
                </a:solidFill>
              </a:endParaRPr>
            </a:p>
          </p:txBody>
        </p:sp>
        <p:sp>
          <p:nvSpPr>
            <p:cNvPr id="114" name="Google Shape;114;p20"/>
            <p:cNvSpPr txBox="1"/>
            <p:nvPr/>
          </p:nvSpPr>
          <p:spPr>
            <a:xfrm>
              <a:off x="4991675" y="2826275"/>
              <a:ext cx="1774800" cy="16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no" sz="1800">
                  <a:solidFill>
                    <a:srgbClr val="1C4587"/>
                  </a:solidFill>
                </a:rPr>
                <a:t>Removed</a:t>
              </a:r>
              <a:r>
                <a:rPr lang="no" sz="1800">
                  <a:solidFill>
                    <a:srgbClr val="1C4587"/>
                  </a:solidFill>
                </a:rPr>
                <a:t>:</a:t>
              </a:r>
              <a:r>
                <a:rPr lang="no" sz="1800">
                  <a:solidFill>
                    <a:schemeClr val="dk2"/>
                  </a:solidFill>
                </a:rPr>
                <a:t> </a:t>
              </a:r>
              <a:endParaRPr sz="1800">
                <a:solidFill>
                  <a:schemeClr val="dk2"/>
                </a:solidFill>
              </a:endParaRPr>
            </a:p>
            <a:p>
              <a:pPr indent="0" lvl="0" marL="0" rtl="0" algn="ctr">
                <a:spcBef>
                  <a:spcPts val="0"/>
                </a:spcBef>
                <a:spcAft>
                  <a:spcPts val="0"/>
                </a:spcAft>
                <a:buNone/>
              </a:pPr>
              <a:r>
                <a:rPr lang="no" sz="1800">
                  <a:solidFill>
                    <a:srgbClr val="202124"/>
                  </a:solidFill>
                </a:rPr>
                <a:t>No longer interested in spreading the information</a:t>
              </a:r>
              <a:endParaRPr sz="1800">
                <a:solidFill>
                  <a:srgbClr val="202124"/>
                </a:solidFill>
              </a:endParaRPr>
            </a:p>
          </p:txBody>
        </p:sp>
        <p:cxnSp>
          <p:nvCxnSpPr>
            <p:cNvPr id="115" name="Google Shape;115;p20"/>
            <p:cNvCxnSpPr/>
            <p:nvPr/>
          </p:nvCxnSpPr>
          <p:spPr>
            <a:xfrm>
              <a:off x="5879075" y="2134463"/>
              <a:ext cx="0" cy="691800"/>
            </a:xfrm>
            <a:prstGeom prst="straightConnector1">
              <a:avLst/>
            </a:prstGeom>
            <a:noFill/>
            <a:ln cap="flat" cmpd="sng" w="9525">
              <a:solidFill>
                <a:schemeClr val="dk2"/>
              </a:solidFill>
              <a:prstDash val="solid"/>
              <a:round/>
              <a:headEnd len="med" w="med" type="none"/>
              <a:tailEnd len="med" w="med" type="none"/>
            </a:ln>
          </p:spPr>
        </p:cxnSp>
      </p:grpSp>
      <p:sp>
        <p:nvSpPr>
          <p:cNvPr id="116" name="Google Shape;116;p20"/>
          <p:cNvSpPr/>
          <p:nvPr/>
        </p:nvSpPr>
        <p:spPr>
          <a:xfrm>
            <a:off x="4523475" y="1671688"/>
            <a:ext cx="2164500" cy="450900"/>
          </a:xfrm>
          <a:prstGeom prst="rightArrow">
            <a:avLst>
              <a:gd fmla="val 50000" name="adj1"/>
              <a:gd fmla="val 50000" name="adj2"/>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 name="Google Shape;109;p20"/>
          <p:cNvSpPr/>
          <p:nvPr/>
        </p:nvSpPr>
        <p:spPr>
          <a:xfrm>
            <a:off x="1758800" y="1610800"/>
            <a:ext cx="606600" cy="572700"/>
          </a:xfrm>
          <a:prstGeom prst="ellipse">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no">
                <a:solidFill>
                  <a:srgbClr val="FFFFFF"/>
                </a:solidFill>
              </a:rPr>
              <a:t>S</a:t>
            </a:r>
            <a:endParaRPr b="1">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21"/>
          <p:cNvPicPr preferRelativeResize="0"/>
          <p:nvPr/>
        </p:nvPicPr>
        <p:blipFill rotWithShape="1">
          <a:blip r:embed="rId3">
            <a:alphaModFix/>
          </a:blip>
          <a:srcRect b="8925" l="22565" r="26919" t="9714"/>
          <a:stretch/>
        </p:blipFill>
        <p:spPr>
          <a:xfrm rot="8099987">
            <a:off x="5820086" y="-733301"/>
            <a:ext cx="3785100" cy="3696853"/>
          </a:xfrm>
          <a:prstGeom prst="rect">
            <a:avLst/>
          </a:prstGeom>
          <a:noFill/>
          <a:ln>
            <a:noFill/>
          </a:ln>
        </p:spPr>
      </p:pic>
      <p:sp>
        <p:nvSpPr>
          <p:cNvPr id="122" name="Google Shape;122;p21"/>
          <p:cNvSpPr txBox="1"/>
          <p:nvPr>
            <p:ph type="title"/>
          </p:nvPr>
        </p:nvSpPr>
        <p:spPr>
          <a:xfrm>
            <a:off x="0" y="445025"/>
            <a:ext cx="91440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no">
                <a:solidFill>
                  <a:srgbClr val="0F5191"/>
                </a:solidFill>
              </a:rPr>
              <a:t>SIR Model Evolution</a:t>
            </a:r>
            <a:endParaRPr>
              <a:solidFill>
                <a:srgbClr val="0F5191"/>
              </a:solidFill>
            </a:endParaRPr>
          </a:p>
        </p:txBody>
      </p:sp>
      <p:sp>
        <p:nvSpPr>
          <p:cNvPr id="123" name="Google Shape;123;p21"/>
          <p:cNvSpPr txBox="1"/>
          <p:nvPr>
            <p:ph idx="1" type="body"/>
          </p:nvPr>
        </p:nvSpPr>
        <p:spPr>
          <a:xfrm>
            <a:off x="5267250" y="3437050"/>
            <a:ext cx="2555400" cy="996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852"/>
              <a:buNone/>
            </a:pPr>
            <a:r>
              <a:rPr b="1" lang="no" sz="1185">
                <a:solidFill>
                  <a:srgbClr val="0F5191"/>
                </a:solidFill>
              </a:rPr>
              <a:t>Trigger: Classical reinforcement</a:t>
            </a:r>
            <a:endParaRPr b="1" sz="1185">
              <a:solidFill>
                <a:srgbClr val="0F5191"/>
              </a:solidFill>
            </a:endParaRPr>
          </a:p>
          <a:p>
            <a:pPr indent="0" lvl="0" marL="0" rtl="0" algn="l">
              <a:lnSpc>
                <a:spcPct val="95000"/>
              </a:lnSpc>
              <a:spcBef>
                <a:spcPts val="1200"/>
              </a:spcBef>
              <a:spcAft>
                <a:spcPts val="0"/>
              </a:spcAft>
              <a:buSzPts val="852"/>
              <a:buNone/>
            </a:pPr>
            <a:r>
              <a:rPr lang="no" sz="1185"/>
              <a:t>𝛽=0.3</a:t>
            </a:r>
            <a:endParaRPr sz="1185"/>
          </a:p>
          <a:p>
            <a:pPr indent="0" lvl="0" marL="0" rtl="0" algn="l">
              <a:lnSpc>
                <a:spcPct val="95000"/>
              </a:lnSpc>
              <a:spcBef>
                <a:spcPts val="1200"/>
              </a:spcBef>
              <a:spcAft>
                <a:spcPts val="1200"/>
              </a:spcAft>
              <a:buSzPts val="852"/>
              <a:buNone/>
            </a:pPr>
            <a:r>
              <a:rPr lang="no" sz="1185"/>
              <a:t>ɣ=3</a:t>
            </a:r>
            <a:endParaRPr sz="1185"/>
          </a:p>
        </p:txBody>
      </p:sp>
      <p:pic>
        <p:nvPicPr>
          <p:cNvPr id="124" name="Google Shape;124;p21"/>
          <p:cNvPicPr preferRelativeResize="0"/>
          <p:nvPr/>
        </p:nvPicPr>
        <p:blipFill>
          <a:blip r:embed="rId4">
            <a:alphaModFix/>
          </a:blip>
          <a:stretch>
            <a:fillRect/>
          </a:stretch>
        </p:blipFill>
        <p:spPr>
          <a:xfrm>
            <a:off x="152400" y="1170125"/>
            <a:ext cx="4962450" cy="372183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